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46"/>
  </p:notesMasterIdLst>
  <p:sldIdLst>
    <p:sldId id="256" r:id="rId3"/>
    <p:sldId id="258" r:id="rId4"/>
    <p:sldId id="257" r:id="rId5"/>
    <p:sldId id="259" r:id="rId6"/>
    <p:sldId id="312" r:id="rId7"/>
    <p:sldId id="446" r:id="rId8"/>
    <p:sldId id="447" r:id="rId9"/>
    <p:sldId id="477" r:id="rId10"/>
    <p:sldId id="448" r:id="rId11"/>
    <p:sldId id="413" r:id="rId12"/>
    <p:sldId id="449" r:id="rId13"/>
    <p:sldId id="450" r:id="rId14"/>
    <p:sldId id="451" r:id="rId15"/>
    <p:sldId id="452" r:id="rId16"/>
    <p:sldId id="453" r:id="rId17"/>
    <p:sldId id="415" r:id="rId18"/>
    <p:sldId id="416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24" r:id="rId31"/>
    <p:sldId id="465" r:id="rId32"/>
    <p:sldId id="466" r:id="rId33"/>
    <p:sldId id="468" r:id="rId34"/>
    <p:sldId id="469" r:id="rId35"/>
    <p:sldId id="479" r:id="rId36"/>
    <p:sldId id="470" r:id="rId37"/>
    <p:sldId id="331" r:id="rId38"/>
    <p:sldId id="472" r:id="rId39"/>
    <p:sldId id="473" r:id="rId40"/>
    <p:sldId id="474" r:id="rId41"/>
    <p:sldId id="475" r:id="rId42"/>
    <p:sldId id="476" r:id="rId43"/>
    <p:sldId id="478" r:id="rId44"/>
    <p:sldId id="289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18343C0-5F59-47F6-B540-FCAECF2F735D}">
          <p14:sldIdLst>
            <p14:sldId id="256"/>
            <p14:sldId id="258"/>
            <p14:sldId id="257"/>
            <p14:sldId id="259"/>
            <p14:sldId id="312"/>
            <p14:sldId id="446"/>
            <p14:sldId id="447"/>
            <p14:sldId id="477"/>
            <p14:sldId id="448"/>
            <p14:sldId id="413"/>
            <p14:sldId id="449"/>
            <p14:sldId id="450"/>
            <p14:sldId id="451"/>
            <p14:sldId id="452"/>
            <p14:sldId id="453"/>
            <p14:sldId id="415"/>
            <p14:sldId id="416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24"/>
            <p14:sldId id="465"/>
            <p14:sldId id="466"/>
            <p14:sldId id="468"/>
            <p14:sldId id="469"/>
            <p14:sldId id="479"/>
            <p14:sldId id="470"/>
            <p14:sldId id="331"/>
            <p14:sldId id="472"/>
            <p14:sldId id="473"/>
            <p14:sldId id="474"/>
            <p14:sldId id="475"/>
            <p14:sldId id="476"/>
            <p14:sldId id="47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83E"/>
    <a:srgbClr val="E0A982"/>
    <a:srgbClr val="F7E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39" autoAdjust="0"/>
  </p:normalViewPr>
  <p:slideViewPr>
    <p:cSldViewPr snapToGrid="0">
      <p:cViewPr varScale="1">
        <p:scale>
          <a:sx n="82" d="100"/>
          <a:sy n="82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8D813-7670-4DCF-8424-A2A7BF8E3CF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621AFA-A4CC-4BAD-A4C1-9CD7458882F9}">
      <dgm:prSet phldrT="[Texte]" custT="1"/>
      <dgm:spPr/>
      <dgm:t>
        <a:bodyPr/>
        <a:lstStyle/>
        <a:p>
          <a:r>
            <a:rPr lang="fr-FR" sz="3200" dirty="0"/>
            <a:t>Niveau 0</a:t>
          </a:r>
          <a:endParaRPr lang="en-US" sz="3200" dirty="0"/>
        </a:p>
      </dgm:t>
    </dgm:pt>
    <dgm:pt modelId="{F15F57C7-49E5-4036-8700-FEA518E9510A}" type="parTrans" cxnId="{BBECAAE1-F6FB-454E-80B1-ED7A7C842D46}">
      <dgm:prSet/>
      <dgm:spPr/>
      <dgm:t>
        <a:bodyPr/>
        <a:lstStyle/>
        <a:p>
          <a:endParaRPr lang="en-US"/>
        </a:p>
      </dgm:t>
    </dgm:pt>
    <dgm:pt modelId="{D329AA2E-8092-4509-82C0-5A6D7AA35A31}" type="sibTrans" cxnId="{BBECAAE1-F6FB-454E-80B1-ED7A7C842D46}">
      <dgm:prSet/>
      <dgm:spPr/>
      <dgm:t>
        <a:bodyPr/>
        <a:lstStyle/>
        <a:p>
          <a:endParaRPr lang="en-US"/>
        </a:p>
      </dgm:t>
    </dgm:pt>
    <dgm:pt modelId="{C39A0ACD-6545-496E-AD5A-90E61918C4D0}">
      <dgm:prSet phldrT="[Texte]" custT="1"/>
      <dgm:spPr/>
      <dgm:t>
        <a:bodyPr/>
        <a:lstStyle/>
        <a:p>
          <a:pPr algn="just"/>
          <a:r>
            <a:rPr lang="fr-FR" sz="2400" dirty="0"/>
            <a:t>Le conducteur a le contrôle global sur les fonctions du véhicule (freins, direction, accélération, ...). Le véhicule peut tout de même disposer de certaines technologies pour assister le conducteur, comme les mécanismes d’avertissement.</a:t>
          </a:r>
          <a:endParaRPr lang="en-US" sz="2400" dirty="0"/>
        </a:p>
      </dgm:t>
    </dgm:pt>
    <dgm:pt modelId="{60D9B593-EF64-48E1-9C79-6EABED878233}" type="parTrans" cxnId="{F32EB8DC-5BFA-4000-8CB9-8A854731A58E}">
      <dgm:prSet/>
      <dgm:spPr/>
      <dgm:t>
        <a:bodyPr/>
        <a:lstStyle/>
        <a:p>
          <a:endParaRPr lang="en-US"/>
        </a:p>
      </dgm:t>
    </dgm:pt>
    <dgm:pt modelId="{2F675280-62DB-49BF-B924-A83FF305469B}" type="sibTrans" cxnId="{F32EB8DC-5BFA-4000-8CB9-8A854731A58E}">
      <dgm:prSet/>
      <dgm:spPr/>
      <dgm:t>
        <a:bodyPr/>
        <a:lstStyle/>
        <a:p>
          <a:endParaRPr lang="en-US"/>
        </a:p>
      </dgm:t>
    </dgm:pt>
    <dgm:pt modelId="{4F64AD06-95D6-46EC-9A11-EAEADED157AE}">
      <dgm:prSet phldrT="[Texte]" custT="1"/>
      <dgm:spPr/>
      <dgm:t>
        <a:bodyPr/>
        <a:lstStyle/>
        <a:p>
          <a:r>
            <a:rPr lang="fr-FR" sz="3200" dirty="0"/>
            <a:t>Niveau 1</a:t>
          </a:r>
          <a:endParaRPr lang="en-US" sz="3200" dirty="0"/>
        </a:p>
      </dgm:t>
    </dgm:pt>
    <dgm:pt modelId="{0923CEA9-CA64-4E22-A750-416EEE208294}" type="parTrans" cxnId="{FB31C11A-FC3C-439C-B4E7-F5441C11A6B4}">
      <dgm:prSet/>
      <dgm:spPr/>
      <dgm:t>
        <a:bodyPr/>
        <a:lstStyle/>
        <a:p>
          <a:endParaRPr lang="en-US"/>
        </a:p>
      </dgm:t>
    </dgm:pt>
    <dgm:pt modelId="{59D8FBDD-DB75-4CA0-A463-CF47740DB562}" type="sibTrans" cxnId="{FB31C11A-FC3C-439C-B4E7-F5441C11A6B4}">
      <dgm:prSet/>
      <dgm:spPr/>
      <dgm:t>
        <a:bodyPr/>
        <a:lstStyle/>
        <a:p>
          <a:endParaRPr lang="en-US"/>
        </a:p>
      </dgm:t>
    </dgm:pt>
    <dgm:pt modelId="{22813636-1747-4C74-9C22-8A724F7180D1}">
      <dgm:prSet phldrT="[Texte]" custT="1"/>
      <dgm:spPr/>
      <dgm:t>
        <a:bodyPr/>
        <a:lstStyle/>
        <a:p>
          <a:pPr algn="just"/>
          <a:r>
            <a:rPr lang="fr-FR" sz="2400" dirty="0"/>
            <a:t>Le véhicule peut effectuer une partie du guidage (longitudinale ou transversale) sous le contrôle du conducteur qui supervise en permanence le système.</a:t>
          </a:r>
          <a:endParaRPr lang="en-US" sz="2400" dirty="0"/>
        </a:p>
      </dgm:t>
    </dgm:pt>
    <dgm:pt modelId="{AFE90F7D-5C3F-445B-BD10-E4ACF2C274CB}" type="parTrans" cxnId="{52B36D3D-7BCB-48D3-AD3D-4F8C66740BC9}">
      <dgm:prSet/>
      <dgm:spPr/>
      <dgm:t>
        <a:bodyPr/>
        <a:lstStyle/>
        <a:p>
          <a:endParaRPr lang="en-US"/>
        </a:p>
      </dgm:t>
    </dgm:pt>
    <dgm:pt modelId="{18B94BCB-F6AC-4979-B27D-66E2C80DB7DE}" type="sibTrans" cxnId="{52B36D3D-7BCB-48D3-AD3D-4F8C66740BC9}">
      <dgm:prSet/>
      <dgm:spPr/>
      <dgm:t>
        <a:bodyPr/>
        <a:lstStyle/>
        <a:p>
          <a:endParaRPr lang="en-US"/>
        </a:p>
      </dgm:t>
    </dgm:pt>
    <dgm:pt modelId="{B675848A-A5BE-4DCF-BAA9-D6742992D97D}">
      <dgm:prSet phldrT="[Texte]" custT="1"/>
      <dgm:spPr/>
      <dgm:t>
        <a:bodyPr/>
        <a:lstStyle/>
        <a:p>
          <a:r>
            <a:rPr lang="fr-FR" sz="3200" dirty="0"/>
            <a:t>Niveau 2</a:t>
          </a:r>
          <a:endParaRPr lang="en-US" sz="3200" dirty="0"/>
        </a:p>
      </dgm:t>
    </dgm:pt>
    <dgm:pt modelId="{5C22F040-1D11-46CF-8C07-72A20DE29870}" type="parTrans" cxnId="{A70B4985-E3B1-4B82-836D-5B7EC122C148}">
      <dgm:prSet/>
      <dgm:spPr/>
      <dgm:t>
        <a:bodyPr/>
        <a:lstStyle/>
        <a:p>
          <a:endParaRPr lang="en-US"/>
        </a:p>
      </dgm:t>
    </dgm:pt>
    <dgm:pt modelId="{8BEAFECE-D1C2-4043-89EB-0047723AF1DB}" type="sibTrans" cxnId="{A70B4985-E3B1-4B82-836D-5B7EC122C148}">
      <dgm:prSet/>
      <dgm:spPr/>
      <dgm:t>
        <a:bodyPr/>
        <a:lstStyle/>
        <a:p>
          <a:endParaRPr lang="en-US"/>
        </a:p>
      </dgm:t>
    </dgm:pt>
    <dgm:pt modelId="{CA321ED1-D666-4727-8466-F4CF3385C200}">
      <dgm:prSet phldrT="[Texte]" custT="1"/>
      <dgm:spPr/>
      <dgm:t>
        <a:bodyPr/>
        <a:lstStyle/>
        <a:p>
          <a:pPr algn="just"/>
          <a:r>
            <a:rPr lang="fr-FR" sz="2400" dirty="0"/>
            <a:t>Le conducteur supervise une tâche demandée au véhicule. Il a la possibilité d’intervenir à tout moment pour reprendre la main sur la trajectoire de ce dernier. En cas d’accident, le conducteur est entièrement responsable du défaut du système.</a:t>
          </a:r>
          <a:endParaRPr lang="en-US" sz="2400" dirty="0"/>
        </a:p>
      </dgm:t>
    </dgm:pt>
    <dgm:pt modelId="{3649CA54-CFF7-467C-8A09-A28473A41F95}" type="parTrans" cxnId="{4B5ECD20-5D15-4129-AB36-03D21545F6B4}">
      <dgm:prSet/>
      <dgm:spPr/>
      <dgm:t>
        <a:bodyPr/>
        <a:lstStyle/>
        <a:p>
          <a:endParaRPr lang="en-US"/>
        </a:p>
      </dgm:t>
    </dgm:pt>
    <dgm:pt modelId="{E98CECE1-5F3C-40C3-BBD1-58CFC7864CFD}" type="sibTrans" cxnId="{4B5ECD20-5D15-4129-AB36-03D21545F6B4}">
      <dgm:prSet/>
      <dgm:spPr/>
      <dgm:t>
        <a:bodyPr/>
        <a:lstStyle/>
        <a:p>
          <a:endParaRPr lang="en-US"/>
        </a:p>
      </dgm:t>
    </dgm:pt>
    <dgm:pt modelId="{49671457-644F-4D74-B1F6-5A6930E3E232}" type="pres">
      <dgm:prSet presAssocID="{B198D813-7670-4DCF-8424-A2A7BF8E3CF6}" presName="linear" presStyleCnt="0">
        <dgm:presLayoutVars>
          <dgm:animLvl val="lvl"/>
          <dgm:resizeHandles val="exact"/>
        </dgm:presLayoutVars>
      </dgm:prSet>
      <dgm:spPr/>
    </dgm:pt>
    <dgm:pt modelId="{4F3C596C-AB81-4F83-81EB-F5B73352A02E}" type="pres">
      <dgm:prSet presAssocID="{58621AFA-A4CC-4BAD-A4C1-9CD7458882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96AFFF-838C-4A58-A645-314529E16EA5}" type="pres">
      <dgm:prSet presAssocID="{58621AFA-A4CC-4BAD-A4C1-9CD7458882F9}" presName="childText" presStyleLbl="revTx" presStyleIdx="0" presStyleCnt="3">
        <dgm:presLayoutVars>
          <dgm:bulletEnabled val="1"/>
        </dgm:presLayoutVars>
      </dgm:prSet>
      <dgm:spPr/>
    </dgm:pt>
    <dgm:pt modelId="{D02135B6-9C9D-48E3-8694-22F785CEDDB3}" type="pres">
      <dgm:prSet presAssocID="{4F64AD06-95D6-46EC-9A11-EAEADED157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EC042A-541B-414B-B26C-F1D276239603}" type="pres">
      <dgm:prSet presAssocID="{4F64AD06-95D6-46EC-9A11-EAEADED157AE}" presName="childText" presStyleLbl="revTx" presStyleIdx="1" presStyleCnt="3">
        <dgm:presLayoutVars>
          <dgm:bulletEnabled val="1"/>
        </dgm:presLayoutVars>
      </dgm:prSet>
      <dgm:spPr/>
    </dgm:pt>
    <dgm:pt modelId="{D7547A76-7A2F-4EBB-8278-CF63B1DADBB8}" type="pres">
      <dgm:prSet presAssocID="{B675848A-A5BE-4DCF-BAA9-D6742992D9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9C64565-520D-448F-9683-D9059A4FDE2A}" type="pres">
      <dgm:prSet presAssocID="{B675848A-A5BE-4DCF-BAA9-D6742992D9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B31C11A-FC3C-439C-B4E7-F5441C11A6B4}" srcId="{B198D813-7670-4DCF-8424-A2A7BF8E3CF6}" destId="{4F64AD06-95D6-46EC-9A11-EAEADED157AE}" srcOrd="1" destOrd="0" parTransId="{0923CEA9-CA64-4E22-A750-416EEE208294}" sibTransId="{59D8FBDD-DB75-4CA0-A463-CF47740DB562}"/>
    <dgm:cxn modelId="{4B5ECD20-5D15-4129-AB36-03D21545F6B4}" srcId="{B675848A-A5BE-4DCF-BAA9-D6742992D97D}" destId="{CA321ED1-D666-4727-8466-F4CF3385C200}" srcOrd="0" destOrd="0" parTransId="{3649CA54-CFF7-467C-8A09-A28473A41F95}" sibTransId="{E98CECE1-5F3C-40C3-BBD1-58CFC7864CFD}"/>
    <dgm:cxn modelId="{52B36D3D-7BCB-48D3-AD3D-4F8C66740BC9}" srcId="{4F64AD06-95D6-46EC-9A11-EAEADED157AE}" destId="{22813636-1747-4C74-9C22-8A724F7180D1}" srcOrd="0" destOrd="0" parTransId="{AFE90F7D-5C3F-445B-BD10-E4ACF2C274CB}" sibTransId="{18B94BCB-F6AC-4979-B27D-66E2C80DB7DE}"/>
    <dgm:cxn modelId="{49C4426B-51D4-458A-8865-CBCEC53202A1}" type="presOf" srcId="{4F64AD06-95D6-46EC-9A11-EAEADED157AE}" destId="{D02135B6-9C9D-48E3-8694-22F785CEDDB3}" srcOrd="0" destOrd="0" presId="urn:microsoft.com/office/officeart/2005/8/layout/vList2"/>
    <dgm:cxn modelId="{A70B4985-E3B1-4B82-836D-5B7EC122C148}" srcId="{B198D813-7670-4DCF-8424-A2A7BF8E3CF6}" destId="{B675848A-A5BE-4DCF-BAA9-D6742992D97D}" srcOrd="2" destOrd="0" parTransId="{5C22F040-1D11-46CF-8C07-72A20DE29870}" sibTransId="{8BEAFECE-D1C2-4043-89EB-0047723AF1DB}"/>
    <dgm:cxn modelId="{AF6595B6-3B44-4F4A-9FCA-0AAB0A47B250}" type="presOf" srcId="{B675848A-A5BE-4DCF-BAA9-D6742992D97D}" destId="{D7547A76-7A2F-4EBB-8278-CF63B1DADBB8}" srcOrd="0" destOrd="0" presId="urn:microsoft.com/office/officeart/2005/8/layout/vList2"/>
    <dgm:cxn modelId="{0EB438D0-590B-4B53-A103-058C0178833C}" type="presOf" srcId="{B198D813-7670-4DCF-8424-A2A7BF8E3CF6}" destId="{49671457-644F-4D74-B1F6-5A6930E3E232}" srcOrd="0" destOrd="0" presId="urn:microsoft.com/office/officeart/2005/8/layout/vList2"/>
    <dgm:cxn modelId="{F32EB8DC-5BFA-4000-8CB9-8A854731A58E}" srcId="{58621AFA-A4CC-4BAD-A4C1-9CD7458882F9}" destId="{C39A0ACD-6545-496E-AD5A-90E61918C4D0}" srcOrd="0" destOrd="0" parTransId="{60D9B593-EF64-48E1-9C79-6EABED878233}" sibTransId="{2F675280-62DB-49BF-B924-A83FF305469B}"/>
    <dgm:cxn modelId="{BBECAAE1-F6FB-454E-80B1-ED7A7C842D46}" srcId="{B198D813-7670-4DCF-8424-A2A7BF8E3CF6}" destId="{58621AFA-A4CC-4BAD-A4C1-9CD7458882F9}" srcOrd="0" destOrd="0" parTransId="{F15F57C7-49E5-4036-8700-FEA518E9510A}" sibTransId="{D329AA2E-8092-4509-82C0-5A6D7AA35A31}"/>
    <dgm:cxn modelId="{0B4107EE-063D-41FB-9EE6-0584C8B79981}" type="presOf" srcId="{22813636-1747-4C74-9C22-8A724F7180D1}" destId="{0AEC042A-541B-414B-B26C-F1D276239603}" srcOrd="0" destOrd="0" presId="urn:microsoft.com/office/officeart/2005/8/layout/vList2"/>
    <dgm:cxn modelId="{6306F5F2-2D25-4B0C-9DB5-E123C2AEE454}" type="presOf" srcId="{C39A0ACD-6545-496E-AD5A-90E61918C4D0}" destId="{8B96AFFF-838C-4A58-A645-314529E16EA5}" srcOrd="0" destOrd="0" presId="urn:microsoft.com/office/officeart/2005/8/layout/vList2"/>
    <dgm:cxn modelId="{51DD37F3-1BB0-460F-9229-103EDF6CFDC1}" type="presOf" srcId="{CA321ED1-D666-4727-8466-F4CF3385C200}" destId="{19C64565-520D-448F-9683-D9059A4FDE2A}" srcOrd="0" destOrd="0" presId="urn:microsoft.com/office/officeart/2005/8/layout/vList2"/>
    <dgm:cxn modelId="{56DC71FA-B2A5-4DB7-AC0B-ED3EFC694ADE}" type="presOf" srcId="{58621AFA-A4CC-4BAD-A4C1-9CD7458882F9}" destId="{4F3C596C-AB81-4F83-81EB-F5B73352A02E}" srcOrd="0" destOrd="0" presId="urn:microsoft.com/office/officeart/2005/8/layout/vList2"/>
    <dgm:cxn modelId="{B04B4302-1805-4AF6-97EB-0464E60E5388}" type="presParOf" srcId="{49671457-644F-4D74-B1F6-5A6930E3E232}" destId="{4F3C596C-AB81-4F83-81EB-F5B73352A02E}" srcOrd="0" destOrd="0" presId="urn:microsoft.com/office/officeart/2005/8/layout/vList2"/>
    <dgm:cxn modelId="{E1003F4D-AA13-4444-874D-B3C400202403}" type="presParOf" srcId="{49671457-644F-4D74-B1F6-5A6930E3E232}" destId="{8B96AFFF-838C-4A58-A645-314529E16EA5}" srcOrd="1" destOrd="0" presId="urn:microsoft.com/office/officeart/2005/8/layout/vList2"/>
    <dgm:cxn modelId="{62AF29B3-0951-45D8-9AC8-CB070A4C38F6}" type="presParOf" srcId="{49671457-644F-4D74-B1F6-5A6930E3E232}" destId="{D02135B6-9C9D-48E3-8694-22F785CEDDB3}" srcOrd="2" destOrd="0" presId="urn:microsoft.com/office/officeart/2005/8/layout/vList2"/>
    <dgm:cxn modelId="{636BDD6B-7385-4DD7-900F-1D01BF644E95}" type="presParOf" srcId="{49671457-644F-4D74-B1F6-5A6930E3E232}" destId="{0AEC042A-541B-414B-B26C-F1D276239603}" srcOrd="3" destOrd="0" presId="urn:microsoft.com/office/officeart/2005/8/layout/vList2"/>
    <dgm:cxn modelId="{2BA8E1F0-1EB4-4310-B99C-F94D7F7072E8}" type="presParOf" srcId="{49671457-644F-4D74-B1F6-5A6930E3E232}" destId="{D7547A76-7A2F-4EBB-8278-CF63B1DADBB8}" srcOrd="4" destOrd="0" presId="urn:microsoft.com/office/officeart/2005/8/layout/vList2"/>
    <dgm:cxn modelId="{FAF1A884-7886-4231-A7A1-19E9ECAA773F}" type="presParOf" srcId="{49671457-644F-4D74-B1F6-5A6930E3E232}" destId="{19C64565-520D-448F-9683-D9059A4FDE2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8D813-7670-4DCF-8424-A2A7BF8E3CF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EFA78C1-6839-42C9-8100-0E4E848D6C38}">
      <dgm:prSet phldrT="[Texte]" custT="1"/>
      <dgm:spPr/>
      <dgm:t>
        <a:bodyPr/>
        <a:lstStyle/>
        <a:p>
          <a:r>
            <a:rPr lang="fr-FR" sz="3200" dirty="0"/>
            <a:t>Niveau 4</a:t>
          </a:r>
          <a:endParaRPr lang="en-US" sz="3200" dirty="0"/>
        </a:p>
      </dgm:t>
    </dgm:pt>
    <dgm:pt modelId="{B22E5594-B664-480A-8479-29572D7E9CC1}" type="parTrans" cxnId="{8B8255B1-220A-428B-B6F7-4BE31DAA67A2}">
      <dgm:prSet/>
      <dgm:spPr/>
      <dgm:t>
        <a:bodyPr/>
        <a:lstStyle/>
        <a:p>
          <a:endParaRPr lang="en-US"/>
        </a:p>
      </dgm:t>
    </dgm:pt>
    <dgm:pt modelId="{ADF43DE7-8562-4AAF-B687-5F28F104E57C}" type="sibTrans" cxnId="{8B8255B1-220A-428B-B6F7-4BE31DAA67A2}">
      <dgm:prSet/>
      <dgm:spPr/>
      <dgm:t>
        <a:bodyPr/>
        <a:lstStyle/>
        <a:p>
          <a:endParaRPr lang="en-US"/>
        </a:p>
      </dgm:t>
    </dgm:pt>
    <dgm:pt modelId="{573DA2B2-1E8F-4166-88E8-23952F645B49}">
      <dgm:prSet phldrT="[Texte]" custT="1"/>
      <dgm:spPr/>
      <dgm:t>
        <a:bodyPr/>
        <a:lstStyle/>
        <a:p>
          <a:r>
            <a:rPr lang="fr-FR" sz="3200" dirty="0"/>
            <a:t>Niveau 5</a:t>
          </a:r>
          <a:endParaRPr lang="en-US" sz="3200" dirty="0"/>
        </a:p>
      </dgm:t>
    </dgm:pt>
    <dgm:pt modelId="{FB3798EE-78C4-488E-9455-F1A771A10D21}" type="parTrans" cxnId="{B89589AD-EF16-4875-A35F-6BDBB46D7FAB}">
      <dgm:prSet/>
      <dgm:spPr/>
      <dgm:t>
        <a:bodyPr/>
        <a:lstStyle/>
        <a:p>
          <a:endParaRPr lang="en-US"/>
        </a:p>
      </dgm:t>
    </dgm:pt>
    <dgm:pt modelId="{6FA80AEC-5B4D-4F3C-BF17-2714A3505D10}" type="sibTrans" cxnId="{B89589AD-EF16-4875-A35F-6BDBB46D7FAB}">
      <dgm:prSet/>
      <dgm:spPr/>
      <dgm:t>
        <a:bodyPr/>
        <a:lstStyle/>
        <a:p>
          <a:endParaRPr lang="en-US"/>
        </a:p>
      </dgm:t>
    </dgm:pt>
    <dgm:pt modelId="{ABA67B05-3731-466A-B5DA-FFEFAF4BA730}">
      <dgm:prSet phldrT="[Texte]" custT="1"/>
      <dgm:spPr/>
      <dgm:t>
        <a:bodyPr/>
        <a:lstStyle/>
        <a:p>
          <a:pPr algn="just"/>
          <a:r>
            <a:rPr lang="fr-FR" sz="2400" dirty="0"/>
            <a:t>Le véhicule est capable de rouler de manière autonome sans avoir la présence d’un conducteur. Le système est activé par une demande du conducteur (à distance).</a:t>
          </a:r>
          <a:endParaRPr lang="en-US" sz="2400" dirty="0"/>
        </a:p>
      </dgm:t>
    </dgm:pt>
    <dgm:pt modelId="{6A0E1233-3D74-4D5C-A9F5-03A46E5BF01D}" type="parTrans" cxnId="{8A48EE90-4D6D-4981-98D2-87CF7DA11AFA}">
      <dgm:prSet/>
      <dgm:spPr/>
      <dgm:t>
        <a:bodyPr/>
        <a:lstStyle/>
        <a:p>
          <a:endParaRPr lang="en-US"/>
        </a:p>
      </dgm:t>
    </dgm:pt>
    <dgm:pt modelId="{A8A98833-ABA8-4117-81D0-587C4067675F}" type="sibTrans" cxnId="{8A48EE90-4D6D-4981-98D2-87CF7DA11AFA}">
      <dgm:prSet/>
      <dgm:spPr/>
      <dgm:t>
        <a:bodyPr/>
        <a:lstStyle/>
        <a:p>
          <a:endParaRPr lang="en-US"/>
        </a:p>
      </dgm:t>
    </dgm:pt>
    <dgm:pt modelId="{CBB5FF23-22DB-47FE-9EAC-7954D0115EF3}">
      <dgm:prSet phldrT="[Texte]" custT="1"/>
      <dgm:spPr/>
      <dgm:t>
        <a:bodyPr/>
        <a:lstStyle/>
        <a:p>
          <a:r>
            <a:rPr lang="fr-FR" sz="2400" dirty="0"/>
            <a:t>Le véhicule est un système entièrement autonome. La personne s’installe dans ce véhicule en tant que passager et indique sa destination.</a:t>
          </a:r>
          <a:endParaRPr lang="en-US" sz="2400" dirty="0"/>
        </a:p>
      </dgm:t>
    </dgm:pt>
    <dgm:pt modelId="{91E3A281-C3B5-4CEF-97F9-EDB1547EB621}" type="parTrans" cxnId="{86B4216D-544F-4227-9DE6-0BFA4B0359A0}">
      <dgm:prSet/>
      <dgm:spPr/>
      <dgm:t>
        <a:bodyPr/>
        <a:lstStyle/>
        <a:p>
          <a:endParaRPr lang="en-US"/>
        </a:p>
      </dgm:t>
    </dgm:pt>
    <dgm:pt modelId="{FE851C78-EA34-4144-AA3E-AD9B756F7225}" type="sibTrans" cxnId="{86B4216D-544F-4227-9DE6-0BFA4B0359A0}">
      <dgm:prSet/>
      <dgm:spPr/>
      <dgm:t>
        <a:bodyPr/>
        <a:lstStyle/>
        <a:p>
          <a:endParaRPr lang="en-US"/>
        </a:p>
      </dgm:t>
    </dgm:pt>
    <dgm:pt modelId="{2EFB034A-35D0-4618-83C4-BC8C6547F4BA}">
      <dgm:prSet phldrT="[Texte]" custT="1"/>
      <dgm:spPr/>
      <dgm:t>
        <a:bodyPr/>
        <a:lstStyle/>
        <a:p>
          <a:r>
            <a:rPr lang="fr-FR" sz="3200" dirty="0"/>
            <a:t>Niveau 3</a:t>
          </a:r>
          <a:endParaRPr lang="en-US" sz="3200" dirty="0"/>
        </a:p>
      </dgm:t>
    </dgm:pt>
    <dgm:pt modelId="{B0489FB1-7FB9-4033-AE45-33DB88F9C5C8}" type="sibTrans" cxnId="{F12FA899-05AB-4227-B5CC-7E0DD1519F15}">
      <dgm:prSet/>
      <dgm:spPr/>
      <dgm:t>
        <a:bodyPr/>
        <a:lstStyle/>
        <a:p>
          <a:endParaRPr lang="en-US"/>
        </a:p>
      </dgm:t>
    </dgm:pt>
    <dgm:pt modelId="{26BA927B-A8EA-44A8-A322-CA974A9B9FD6}" type="parTrans" cxnId="{F12FA899-05AB-4227-B5CC-7E0DD1519F15}">
      <dgm:prSet/>
      <dgm:spPr/>
      <dgm:t>
        <a:bodyPr/>
        <a:lstStyle/>
        <a:p>
          <a:endParaRPr lang="en-US"/>
        </a:p>
      </dgm:t>
    </dgm:pt>
    <dgm:pt modelId="{28B11F8E-02E0-4D14-B61C-77FE0DD70E15}">
      <dgm:prSet phldrT="[Texte]" custT="1"/>
      <dgm:spPr/>
      <dgm:t>
        <a:bodyPr/>
        <a:lstStyle/>
        <a:p>
          <a:pPr algn="just"/>
          <a:r>
            <a:rPr lang="fr-FR" sz="2400" dirty="0"/>
            <a:t>Le conducteur peut déléguer une partie de sa conduite sur les 2 dimensions de guidage (longitudinale et transversale). Néanmoins il doit toujours être en mesure de reprendre le contrôle de la conduite si les conditions l’exigent.</a:t>
          </a:r>
          <a:endParaRPr lang="en-US" sz="2400" dirty="0"/>
        </a:p>
      </dgm:t>
    </dgm:pt>
    <dgm:pt modelId="{37559208-DCEC-4CA9-A269-97822A6E9261}" type="sibTrans" cxnId="{AF25CD25-F42E-4816-93F2-143EEC25F8FC}">
      <dgm:prSet/>
      <dgm:spPr/>
      <dgm:t>
        <a:bodyPr/>
        <a:lstStyle/>
        <a:p>
          <a:endParaRPr lang="en-US"/>
        </a:p>
      </dgm:t>
    </dgm:pt>
    <dgm:pt modelId="{73A4C919-87C1-4FE5-9204-23B2753F44BF}" type="parTrans" cxnId="{AF25CD25-F42E-4816-93F2-143EEC25F8FC}">
      <dgm:prSet/>
      <dgm:spPr/>
      <dgm:t>
        <a:bodyPr/>
        <a:lstStyle/>
        <a:p>
          <a:endParaRPr lang="en-US"/>
        </a:p>
      </dgm:t>
    </dgm:pt>
    <dgm:pt modelId="{49671457-644F-4D74-B1F6-5A6930E3E232}" type="pres">
      <dgm:prSet presAssocID="{B198D813-7670-4DCF-8424-A2A7BF8E3CF6}" presName="linear" presStyleCnt="0">
        <dgm:presLayoutVars>
          <dgm:animLvl val="lvl"/>
          <dgm:resizeHandles val="exact"/>
        </dgm:presLayoutVars>
      </dgm:prSet>
      <dgm:spPr/>
    </dgm:pt>
    <dgm:pt modelId="{326271E8-D32A-4F8B-8787-6E79CFD0A846}" type="pres">
      <dgm:prSet presAssocID="{2EFB034A-35D0-4618-83C4-BC8C6547F4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1DCD8D-86AF-4877-A41B-ECB279AF9983}" type="pres">
      <dgm:prSet presAssocID="{2EFB034A-35D0-4618-83C4-BC8C6547F4BA}" presName="childText" presStyleLbl="revTx" presStyleIdx="0" presStyleCnt="3">
        <dgm:presLayoutVars>
          <dgm:bulletEnabled val="1"/>
        </dgm:presLayoutVars>
      </dgm:prSet>
      <dgm:spPr/>
    </dgm:pt>
    <dgm:pt modelId="{2A993A34-EF96-41A4-8CE0-058E6DDE4D4E}" type="pres">
      <dgm:prSet presAssocID="{7EFA78C1-6839-42C9-8100-0E4E848D6C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473B08-C279-4F57-8F65-6164210D4BD2}" type="pres">
      <dgm:prSet presAssocID="{7EFA78C1-6839-42C9-8100-0E4E848D6C38}" presName="childText" presStyleLbl="revTx" presStyleIdx="1" presStyleCnt="3">
        <dgm:presLayoutVars>
          <dgm:bulletEnabled val="1"/>
        </dgm:presLayoutVars>
      </dgm:prSet>
      <dgm:spPr/>
    </dgm:pt>
    <dgm:pt modelId="{54F54DBD-32B8-4D82-A61C-7862E1422027}" type="pres">
      <dgm:prSet presAssocID="{573DA2B2-1E8F-4166-88E8-23952F645B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DBE9979-1059-43D1-9885-7B5810D25278}" type="pres">
      <dgm:prSet presAssocID="{573DA2B2-1E8F-4166-88E8-23952F645B4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890371B-2284-4A89-8F1C-C66F25E94DCD}" type="presOf" srcId="{2EFB034A-35D0-4618-83C4-BC8C6547F4BA}" destId="{326271E8-D32A-4F8B-8787-6E79CFD0A846}" srcOrd="0" destOrd="0" presId="urn:microsoft.com/office/officeart/2005/8/layout/vList2"/>
    <dgm:cxn modelId="{C03CB91C-C1BE-4E5B-B597-6A0810DFFE31}" type="presOf" srcId="{573DA2B2-1E8F-4166-88E8-23952F645B49}" destId="{54F54DBD-32B8-4D82-A61C-7862E1422027}" srcOrd="0" destOrd="0" presId="urn:microsoft.com/office/officeart/2005/8/layout/vList2"/>
    <dgm:cxn modelId="{AF25CD25-F42E-4816-93F2-143EEC25F8FC}" srcId="{2EFB034A-35D0-4618-83C4-BC8C6547F4BA}" destId="{28B11F8E-02E0-4D14-B61C-77FE0DD70E15}" srcOrd="0" destOrd="0" parTransId="{73A4C919-87C1-4FE5-9204-23B2753F44BF}" sibTransId="{37559208-DCEC-4CA9-A269-97822A6E9261}"/>
    <dgm:cxn modelId="{535F9627-DBAF-41AA-9F2F-95DB3997A4C8}" type="presOf" srcId="{ABA67B05-3731-466A-B5DA-FFEFAF4BA730}" destId="{24473B08-C279-4F57-8F65-6164210D4BD2}" srcOrd="0" destOrd="0" presId="urn:microsoft.com/office/officeart/2005/8/layout/vList2"/>
    <dgm:cxn modelId="{86B4216D-544F-4227-9DE6-0BFA4B0359A0}" srcId="{573DA2B2-1E8F-4166-88E8-23952F645B49}" destId="{CBB5FF23-22DB-47FE-9EAC-7954D0115EF3}" srcOrd="0" destOrd="0" parTransId="{91E3A281-C3B5-4CEF-97F9-EDB1547EB621}" sibTransId="{FE851C78-EA34-4144-AA3E-AD9B756F7225}"/>
    <dgm:cxn modelId="{8A48EE90-4D6D-4981-98D2-87CF7DA11AFA}" srcId="{7EFA78C1-6839-42C9-8100-0E4E848D6C38}" destId="{ABA67B05-3731-466A-B5DA-FFEFAF4BA730}" srcOrd="0" destOrd="0" parTransId="{6A0E1233-3D74-4D5C-A9F5-03A46E5BF01D}" sibTransId="{A8A98833-ABA8-4117-81D0-587C4067675F}"/>
    <dgm:cxn modelId="{F12FA899-05AB-4227-B5CC-7E0DD1519F15}" srcId="{B198D813-7670-4DCF-8424-A2A7BF8E3CF6}" destId="{2EFB034A-35D0-4618-83C4-BC8C6547F4BA}" srcOrd="0" destOrd="0" parTransId="{26BA927B-A8EA-44A8-A322-CA974A9B9FD6}" sibTransId="{B0489FB1-7FB9-4033-AE45-33DB88F9C5C8}"/>
    <dgm:cxn modelId="{B89589AD-EF16-4875-A35F-6BDBB46D7FAB}" srcId="{B198D813-7670-4DCF-8424-A2A7BF8E3CF6}" destId="{573DA2B2-1E8F-4166-88E8-23952F645B49}" srcOrd="2" destOrd="0" parTransId="{FB3798EE-78C4-488E-9455-F1A771A10D21}" sibTransId="{6FA80AEC-5B4D-4F3C-BF17-2714A3505D10}"/>
    <dgm:cxn modelId="{8B8255B1-220A-428B-B6F7-4BE31DAA67A2}" srcId="{B198D813-7670-4DCF-8424-A2A7BF8E3CF6}" destId="{7EFA78C1-6839-42C9-8100-0E4E848D6C38}" srcOrd="1" destOrd="0" parTransId="{B22E5594-B664-480A-8479-29572D7E9CC1}" sibTransId="{ADF43DE7-8562-4AAF-B687-5F28F104E57C}"/>
    <dgm:cxn modelId="{5761B9CD-18DA-4CFA-B9A9-0E181620DBA8}" type="presOf" srcId="{28B11F8E-02E0-4D14-B61C-77FE0DD70E15}" destId="{D11DCD8D-86AF-4877-A41B-ECB279AF9983}" srcOrd="0" destOrd="0" presId="urn:microsoft.com/office/officeart/2005/8/layout/vList2"/>
    <dgm:cxn modelId="{0EB438D0-590B-4B53-A103-058C0178833C}" type="presOf" srcId="{B198D813-7670-4DCF-8424-A2A7BF8E3CF6}" destId="{49671457-644F-4D74-B1F6-5A6930E3E232}" srcOrd="0" destOrd="0" presId="urn:microsoft.com/office/officeart/2005/8/layout/vList2"/>
    <dgm:cxn modelId="{486155D3-5241-48D0-9CA4-7D7CBAC55CB0}" type="presOf" srcId="{7EFA78C1-6839-42C9-8100-0E4E848D6C38}" destId="{2A993A34-EF96-41A4-8CE0-058E6DDE4D4E}" srcOrd="0" destOrd="0" presId="urn:microsoft.com/office/officeart/2005/8/layout/vList2"/>
    <dgm:cxn modelId="{14F337E6-919F-4AD4-BF20-2A87C70EE820}" type="presOf" srcId="{CBB5FF23-22DB-47FE-9EAC-7954D0115EF3}" destId="{CDBE9979-1059-43D1-9885-7B5810D25278}" srcOrd="0" destOrd="0" presId="urn:microsoft.com/office/officeart/2005/8/layout/vList2"/>
    <dgm:cxn modelId="{15E19ADE-EC08-4168-A44A-3BB7DF5851B0}" type="presParOf" srcId="{49671457-644F-4D74-B1F6-5A6930E3E232}" destId="{326271E8-D32A-4F8B-8787-6E79CFD0A846}" srcOrd="0" destOrd="0" presId="urn:microsoft.com/office/officeart/2005/8/layout/vList2"/>
    <dgm:cxn modelId="{E41E60C2-7E82-4F94-8EC9-7E6B3E51A0BF}" type="presParOf" srcId="{49671457-644F-4D74-B1F6-5A6930E3E232}" destId="{D11DCD8D-86AF-4877-A41B-ECB279AF9983}" srcOrd="1" destOrd="0" presId="urn:microsoft.com/office/officeart/2005/8/layout/vList2"/>
    <dgm:cxn modelId="{57157B5F-2361-4F2D-8452-C1C1E183D13B}" type="presParOf" srcId="{49671457-644F-4D74-B1F6-5A6930E3E232}" destId="{2A993A34-EF96-41A4-8CE0-058E6DDE4D4E}" srcOrd="2" destOrd="0" presId="urn:microsoft.com/office/officeart/2005/8/layout/vList2"/>
    <dgm:cxn modelId="{E7B18251-BBEA-41D7-83A5-479E7A245753}" type="presParOf" srcId="{49671457-644F-4D74-B1F6-5A6930E3E232}" destId="{24473B08-C279-4F57-8F65-6164210D4BD2}" srcOrd="3" destOrd="0" presId="urn:microsoft.com/office/officeart/2005/8/layout/vList2"/>
    <dgm:cxn modelId="{335096C2-C2E1-4804-8DBE-C4C3FBC1A1AF}" type="presParOf" srcId="{49671457-644F-4D74-B1F6-5A6930E3E232}" destId="{54F54DBD-32B8-4D82-A61C-7862E1422027}" srcOrd="4" destOrd="0" presId="urn:microsoft.com/office/officeart/2005/8/layout/vList2"/>
    <dgm:cxn modelId="{9AEA3A37-2C6F-417E-9ABE-65D3CAA5D9F2}" type="presParOf" srcId="{49671457-644F-4D74-B1F6-5A6930E3E232}" destId="{CDBE9979-1059-43D1-9885-7B5810D2527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C596C-AB81-4F83-81EB-F5B73352A02E}">
      <dsp:nvSpPr>
        <dsp:cNvPr id="0" name=""/>
        <dsp:cNvSpPr/>
      </dsp:nvSpPr>
      <dsp:spPr>
        <a:xfrm>
          <a:off x="0" y="6752"/>
          <a:ext cx="10911138" cy="842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0</a:t>
          </a:r>
          <a:endParaRPr lang="en-US" sz="3200" kern="1200" dirty="0"/>
        </a:p>
      </dsp:txBody>
      <dsp:txXfrm>
        <a:off x="41123" y="47875"/>
        <a:ext cx="10828892" cy="760154"/>
      </dsp:txXfrm>
    </dsp:sp>
    <dsp:sp modelId="{8B96AFFF-838C-4A58-A645-314529E16EA5}">
      <dsp:nvSpPr>
        <dsp:cNvPr id="0" name=""/>
        <dsp:cNvSpPr/>
      </dsp:nvSpPr>
      <dsp:spPr>
        <a:xfrm>
          <a:off x="0" y="849152"/>
          <a:ext cx="10911138" cy="1071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conducteur a le contrôle global sur les fonctions du véhicule (freins, direction, accélération, ...). Le véhicule peut tout de même disposer de certaines technologies pour assister le conducteur, comme les mécanismes d’avertissement.</a:t>
          </a:r>
          <a:endParaRPr lang="en-US" sz="2400" kern="1200" dirty="0"/>
        </a:p>
      </dsp:txBody>
      <dsp:txXfrm>
        <a:off x="0" y="849152"/>
        <a:ext cx="10911138" cy="1071224"/>
      </dsp:txXfrm>
    </dsp:sp>
    <dsp:sp modelId="{D02135B6-9C9D-48E3-8694-22F785CEDDB3}">
      <dsp:nvSpPr>
        <dsp:cNvPr id="0" name=""/>
        <dsp:cNvSpPr/>
      </dsp:nvSpPr>
      <dsp:spPr>
        <a:xfrm>
          <a:off x="0" y="1920377"/>
          <a:ext cx="10911138" cy="8424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1</a:t>
          </a:r>
          <a:endParaRPr lang="en-US" sz="3200" kern="1200" dirty="0"/>
        </a:p>
      </dsp:txBody>
      <dsp:txXfrm>
        <a:off x="41123" y="1961500"/>
        <a:ext cx="10828892" cy="760154"/>
      </dsp:txXfrm>
    </dsp:sp>
    <dsp:sp modelId="{0AEC042A-541B-414B-B26C-F1D276239603}">
      <dsp:nvSpPr>
        <dsp:cNvPr id="0" name=""/>
        <dsp:cNvSpPr/>
      </dsp:nvSpPr>
      <dsp:spPr>
        <a:xfrm>
          <a:off x="0" y="2762777"/>
          <a:ext cx="10911138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véhicule peut effectuer une partie du guidage (longitudinale ou transversale) sous le contrôle du conducteur qui supervise en permanence le système.</a:t>
          </a:r>
          <a:endParaRPr lang="en-US" sz="2400" kern="1200" dirty="0"/>
        </a:p>
      </dsp:txBody>
      <dsp:txXfrm>
        <a:off x="0" y="2762777"/>
        <a:ext cx="10911138" cy="745200"/>
      </dsp:txXfrm>
    </dsp:sp>
    <dsp:sp modelId="{D7547A76-7A2F-4EBB-8278-CF63B1DADBB8}">
      <dsp:nvSpPr>
        <dsp:cNvPr id="0" name=""/>
        <dsp:cNvSpPr/>
      </dsp:nvSpPr>
      <dsp:spPr>
        <a:xfrm>
          <a:off x="0" y="3507977"/>
          <a:ext cx="10911138" cy="8424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2</a:t>
          </a:r>
          <a:endParaRPr lang="en-US" sz="3200" kern="1200" dirty="0"/>
        </a:p>
      </dsp:txBody>
      <dsp:txXfrm>
        <a:off x="41123" y="3549100"/>
        <a:ext cx="10828892" cy="760154"/>
      </dsp:txXfrm>
    </dsp:sp>
    <dsp:sp modelId="{19C64565-520D-448F-9683-D9059A4FDE2A}">
      <dsp:nvSpPr>
        <dsp:cNvPr id="0" name=""/>
        <dsp:cNvSpPr/>
      </dsp:nvSpPr>
      <dsp:spPr>
        <a:xfrm>
          <a:off x="0" y="4350377"/>
          <a:ext cx="10911138" cy="142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conducteur supervise une tâche demandée au véhicule. Il a la possibilité d’intervenir à tout moment pour reprendre la main sur la trajectoire de ce dernier. En cas d’accident, le conducteur est entièrement responsable du défaut du système.</a:t>
          </a:r>
          <a:endParaRPr lang="en-US" sz="2400" kern="1200" dirty="0"/>
        </a:p>
      </dsp:txBody>
      <dsp:txXfrm>
        <a:off x="0" y="4350377"/>
        <a:ext cx="10911138" cy="1420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271E8-D32A-4F8B-8787-6E79CFD0A846}">
      <dsp:nvSpPr>
        <dsp:cNvPr id="0" name=""/>
        <dsp:cNvSpPr/>
      </dsp:nvSpPr>
      <dsp:spPr>
        <a:xfrm>
          <a:off x="0" y="12994"/>
          <a:ext cx="10911138" cy="973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3</a:t>
          </a:r>
          <a:endParaRPr lang="en-US" sz="3200" kern="1200" dirty="0"/>
        </a:p>
      </dsp:txBody>
      <dsp:txXfrm>
        <a:off x="47519" y="60513"/>
        <a:ext cx="10816100" cy="878402"/>
      </dsp:txXfrm>
    </dsp:sp>
    <dsp:sp modelId="{D11DCD8D-86AF-4877-A41B-ECB279AF9983}">
      <dsp:nvSpPr>
        <dsp:cNvPr id="0" name=""/>
        <dsp:cNvSpPr/>
      </dsp:nvSpPr>
      <dsp:spPr>
        <a:xfrm>
          <a:off x="0" y="986434"/>
          <a:ext cx="10911138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conducteur peut déléguer une partie de sa conduite sur les 2 dimensions de guidage (longitudinale et transversale). Néanmoins il doit toujours être en mesure de reprendre le contrôle de la conduite si les conditions l’exigent.</a:t>
          </a:r>
          <a:endParaRPr lang="en-US" sz="2400" kern="1200" dirty="0"/>
        </a:p>
      </dsp:txBody>
      <dsp:txXfrm>
        <a:off x="0" y="986434"/>
        <a:ext cx="10911138" cy="1076400"/>
      </dsp:txXfrm>
    </dsp:sp>
    <dsp:sp modelId="{2A993A34-EF96-41A4-8CE0-058E6DDE4D4E}">
      <dsp:nvSpPr>
        <dsp:cNvPr id="0" name=""/>
        <dsp:cNvSpPr/>
      </dsp:nvSpPr>
      <dsp:spPr>
        <a:xfrm>
          <a:off x="0" y="2062834"/>
          <a:ext cx="10911138" cy="97344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4</a:t>
          </a:r>
          <a:endParaRPr lang="en-US" sz="3200" kern="1200" dirty="0"/>
        </a:p>
      </dsp:txBody>
      <dsp:txXfrm>
        <a:off x="47519" y="2110353"/>
        <a:ext cx="10816100" cy="878402"/>
      </dsp:txXfrm>
    </dsp:sp>
    <dsp:sp modelId="{24473B08-C279-4F57-8F65-6164210D4BD2}">
      <dsp:nvSpPr>
        <dsp:cNvPr id="0" name=""/>
        <dsp:cNvSpPr/>
      </dsp:nvSpPr>
      <dsp:spPr>
        <a:xfrm>
          <a:off x="0" y="3036274"/>
          <a:ext cx="10911138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véhicule est capable de rouler de manière autonome sans avoir la présence d’un conducteur. Le système est activé par une demande du conducteur (à distance).</a:t>
          </a:r>
          <a:endParaRPr lang="en-US" sz="2400" kern="1200" dirty="0"/>
        </a:p>
      </dsp:txBody>
      <dsp:txXfrm>
        <a:off x="0" y="3036274"/>
        <a:ext cx="10911138" cy="1076400"/>
      </dsp:txXfrm>
    </dsp:sp>
    <dsp:sp modelId="{54F54DBD-32B8-4D82-A61C-7862E1422027}">
      <dsp:nvSpPr>
        <dsp:cNvPr id="0" name=""/>
        <dsp:cNvSpPr/>
      </dsp:nvSpPr>
      <dsp:spPr>
        <a:xfrm>
          <a:off x="0" y="4112674"/>
          <a:ext cx="10911138" cy="9734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Niveau 5</a:t>
          </a:r>
          <a:endParaRPr lang="en-US" sz="3200" kern="1200" dirty="0"/>
        </a:p>
      </dsp:txBody>
      <dsp:txXfrm>
        <a:off x="47519" y="4160193"/>
        <a:ext cx="10816100" cy="878402"/>
      </dsp:txXfrm>
    </dsp:sp>
    <dsp:sp modelId="{CDBE9979-1059-43D1-9885-7B5810D25278}">
      <dsp:nvSpPr>
        <dsp:cNvPr id="0" name=""/>
        <dsp:cNvSpPr/>
      </dsp:nvSpPr>
      <dsp:spPr>
        <a:xfrm>
          <a:off x="0" y="5086114"/>
          <a:ext cx="10911138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42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400" kern="1200" dirty="0"/>
            <a:t>Le véhicule est un système entièrement autonome. La personne s’installe dans ce véhicule en tant que passager et indique sa destination.</a:t>
          </a:r>
          <a:endParaRPr lang="en-US" sz="2400" kern="1200" dirty="0"/>
        </a:p>
      </dsp:txBody>
      <dsp:txXfrm>
        <a:off x="0" y="5086114"/>
        <a:ext cx="10911138" cy="86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4959-A08D-4DCF-8D40-80358F11339F}" type="datetimeFigureOut">
              <a:rPr lang="fr-FR" smtClean="0"/>
              <a:t>11/03/2025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E0D7A-5609-414E-9F38-E571C61F439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695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DCB2-0369-4B5F-B186-9A17C753C594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7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DFCF-ED2E-4558-9923-BF0E9FDCF27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3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42C9-098C-4678-8D31-23FFE4EEE077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6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03F2-62C6-4C50-A600-C831986CFBE1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3350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9AD2D-78B5-4117-8A36-767A5C147845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94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A0BBB-B6D0-4F9B-8101-D23CC578C61D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5325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1557-9331-4F57-AE25-C32529FD8F6F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614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2B46-C806-4478-BD6F-14A229599718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696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0F9D2-082C-4D97-B3FB-0E49D25FC7FE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1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51C9-23AD-4B16-89D4-939EA6E23657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691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5B89-D2FC-4FD7-9B3C-110D51A7B7F0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42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99BD-B1B8-435B-83FB-0BAA897157E8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930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D71-9127-45A7-9A33-8189C8A2BD43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833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7231-B05D-4FF4-A49A-B9FB11FDD109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283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F497-FAD4-40EA-ADC5-8AB45775AE19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54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A451-7089-48CE-8E96-4D960849A2F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568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2962-066C-43AA-B97A-7594B7705128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75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315A9-FC57-485E-8EAA-64A82DA4234F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85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FF386-863F-403B-90DE-DE10564A913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953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9430B-B0FF-4797-B88B-6C0298B966D4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55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5CC7-45B8-4150-BECF-4F02A2B4072F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845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81C9-88CF-4BA7-BF3A-19D64315F13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625B-E483-4A24-96E2-212AD7107205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3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90BE096-020B-4D59-AF6A-78DD3DBF172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/>
              <a:t>#MercrediCyber11 - Analyse prédictive: Fondements et applications dans l'IA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489D5D2-75C6-44E1-8C95-B32A4179B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483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 flipH="1">
            <a:off x="10057395" y="4487927"/>
            <a:ext cx="169817" cy="34747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49086" y="2929597"/>
            <a:ext cx="10493828" cy="998805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Les véhicules autonomes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8806" y="4346291"/>
            <a:ext cx="9152415" cy="1780303"/>
          </a:xfrm>
        </p:spPr>
        <p:txBody>
          <a:bodyPr>
            <a:normAutofit/>
          </a:bodyPr>
          <a:lstStyle/>
          <a:p>
            <a:r>
              <a:rPr lang="fr-FR" sz="1800" dirty="0"/>
              <a:t>Présenté par:</a:t>
            </a:r>
          </a:p>
          <a:p>
            <a:r>
              <a:rPr lang="fr-FR" b="1" dirty="0"/>
              <a:t>LT AMBARA Christian Evrard</a:t>
            </a:r>
          </a:p>
          <a:p>
            <a:endParaRPr lang="fr-FR" sz="1400" b="1" dirty="0"/>
          </a:p>
          <a:p>
            <a:r>
              <a:rPr lang="fr-FR" i="1" dirty="0"/>
              <a:t>#MercrediCyber38</a:t>
            </a:r>
          </a:p>
        </p:txBody>
      </p:sp>
      <p:sp>
        <p:nvSpPr>
          <p:cNvPr id="4" name="Rectangle 3"/>
          <p:cNvSpPr/>
          <p:nvPr/>
        </p:nvSpPr>
        <p:spPr>
          <a:xfrm flipH="1">
            <a:off x="537363" y="296050"/>
            <a:ext cx="169816" cy="22981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16200000" flipH="1">
            <a:off x="1898468" y="-1110344"/>
            <a:ext cx="169817" cy="34747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670577" y="6040622"/>
            <a:ext cx="284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PROJET HELIOS | 2025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54246BC-E9D1-4700-A549-BD1243CCCB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2260" y="297462"/>
            <a:ext cx="2220556" cy="18103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7406A7-E2B6-4E48-A6D1-BF253E16CFE7}"/>
              </a:ext>
            </a:extLst>
          </p:cNvPr>
          <p:cNvSpPr/>
          <p:nvPr/>
        </p:nvSpPr>
        <p:spPr>
          <a:xfrm rot="16200000" flipH="1">
            <a:off x="1964788" y="4487928"/>
            <a:ext cx="169817" cy="34747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BBD149-97D7-485B-B12B-921BEA8ADD5A}"/>
              </a:ext>
            </a:extLst>
          </p:cNvPr>
          <p:cNvSpPr/>
          <p:nvPr/>
        </p:nvSpPr>
        <p:spPr>
          <a:xfrm flipH="1">
            <a:off x="537363" y="4162529"/>
            <a:ext cx="189506" cy="2389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44EC02-A2F6-4283-86F7-365747322607}"/>
              </a:ext>
            </a:extLst>
          </p:cNvPr>
          <p:cNvSpPr/>
          <p:nvPr/>
        </p:nvSpPr>
        <p:spPr>
          <a:xfrm flipH="1">
            <a:off x="11477897" y="4198815"/>
            <a:ext cx="189506" cy="2389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566E7-EA8D-43D3-A3EA-4189FA5D5914}"/>
              </a:ext>
            </a:extLst>
          </p:cNvPr>
          <p:cNvSpPr/>
          <p:nvPr/>
        </p:nvSpPr>
        <p:spPr>
          <a:xfrm flipH="1">
            <a:off x="11477897" y="296049"/>
            <a:ext cx="169816" cy="22981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574D06-0162-4981-BF79-D1EE98569D76}"/>
              </a:ext>
            </a:extLst>
          </p:cNvPr>
          <p:cNvSpPr/>
          <p:nvPr/>
        </p:nvSpPr>
        <p:spPr>
          <a:xfrm rot="16200000" flipH="1">
            <a:off x="10057395" y="-1095074"/>
            <a:ext cx="169817" cy="34747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8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B728E-D7D2-443D-3326-6415BEFB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2510E-C6C9-22E6-1108-897AABE0B7E6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FC127-28C1-847C-7A9F-7D2F425C592C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Evolution du concept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BDDAB6B-F629-E319-77E3-95C67A8B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10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8F9770-DB2F-118E-BE70-C5A9BB706DC2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D53E89-DDDF-E5C6-B331-DB83C91AC344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Sketch of a &quot;driverless car of the future&quot;, Saturday Evening Post in... |  Download Scientific Diagram">
            <a:extLst>
              <a:ext uri="{FF2B5EF4-FFF2-40B4-BE49-F238E27FC236}">
                <a16:creationId xmlns:a16="http://schemas.microsoft.com/office/drawing/2014/main" id="{A62F7C7E-790F-E693-45C9-748F2005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26" y="2128868"/>
            <a:ext cx="4250430" cy="26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340003-5290-E5EC-5DA6-B52225185219}"/>
              </a:ext>
            </a:extLst>
          </p:cNvPr>
          <p:cNvSpPr txBox="1"/>
          <p:nvPr/>
        </p:nvSpPr>
        <p:spPr>
          <a:xfrm>
            <a:off x="2274773" y="4729131"/>
            <a:ext cx="271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1950 - Saturday Night Post</a:t>
            </a:r>
            <a:endParaRPr lang="en-US" b="1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880D677-16DE-3625-995D-F07C55BF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66" y="1129212"/>
            <a:ext cx="3157172" cy="501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157D284-AA0B-9F87-D6FC-D51B1731FAA3}"/>
              </a:ext>
            </a:extLst>
          </p:cNvPr>
          <p:cNvSpPr txBox="1"/>
          <p:nvPr/>
        </p:nvSpPr>
        <p:spPr>
          <a:xfrm>
            <a:off x="9117838" y="2207985"/>
            <a:ext cx="30483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1966 – 1972 – </a:t>
            </a:r>
            <a:r>
              <a:rPr lang="fr-FR" b="1" dirty="0" err="1"/>
              <a:t>Shakey</a:t>
            </a:r>
            <a:r>
              <a:rPr lang="fr-FR" b="1" dirty="0"/>
              <a:t> le Robot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U. Stanford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Utilise l’I.A. pour planifier ses déplacements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Reconnaissances de formes simples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Ordinateur embarqué avec 192 Ko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Programmé en Lisp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26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3ADCD-4CC8-E1C5-DCCA-642A2280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D29A67-F43F-498E-4A47-5C963411F91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67A26-8B5A-73EC-FFEB-F5858375301C}"/>
              </a:ext>
            </a:extLst>
          </p:cNvPr>
          <p:cNvSpPr/>
          <p:nvPr/>
        </p:nvSpPr>
        <p:spPr>
          <a:xfrm>
            <a:off x="719865" y="0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Premiers modèles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69F5563-AD6D-D61E-6CCC-B5AA8AF8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11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A24668-D38D-B4CA-9E06-2015DAD56032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B414FA3-B008-F77C-990C-10B5084A7B21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09B74C-EC52-4C41-96B6-EE8318C7B3C4}"/>
              </a:ext>
            </a:extLst>
          </p:cNvPr>
          <p:cNvSpPr txBox="1"/>
          <p:nvPr/>
        </p:nvSpPr>
        <p:spPr>
          <a:xfrm>
            <a:off x="2088193" y="3122229"/>
            <a:ext cx="161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1980 - </a:t>
            </a:r>
            <a:r>
              <a:rPr lang="fr-FR" b="1" dirty="0" err="1"/>
              <a:t>VaMoRs</a:t>
            </a:r>
            <a:endParaRPr lang="en-US" b="1" dirty="0"/>
          </a:p>
        </p:txBody>
      </p:sp>
      <p:pic>
        <p:nvPicPr>
          <p:cNvPr id="2050" name="Picture 2" descr="1: Vehicle for autonomous mobility and Computer Vision (VaMoRs), 1985,... |  Download Scientific Diagram">
            <a:extLst>
              <a:ext uri="{FF2B5EF4-FFF2-40B4-BE49-F238E27FC236}">
                <a16:creationId xmlns:a16="http://schemas.microsoft.com/office/drawing/2014/main" id="{E488F574-9973-FD7F-6F89-0723AA59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34" y="895249"/>
            <a:ext cx="3209924" cy="21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989 yılından kalma sürücüsüz otomobil: ALVINN | DonanımHaber">
            <a:extLst>
              <a:ext uri="{FF2B5EF4-FFF2-40B4-BE49-F238E27FC236}">
                <a16:creationId xmlns:a16="http://schemas.microsoft.com/office/drawing/2014/main" id="{D5478E90-AA3A-D267-DDF7-DFD5BDA2F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52" y="3890915"/>
            <a:ext cx="37147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VINN">
            <a:extLst>
              <a:ext uri="{FF2B5EF4-FFF2-40B4-BE49-F238E27FC236}">
                <a16:creationId xmlns:a16="http://schemas.microsoft.com/office/drawing/2014/main" id="{7F9731FC-8A7F-A6FC-C8C3-8D43788C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40" y="3784498"/>
            <a:ext cx="3802067" cy="299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A2686F-79FD-718F-B885-77965DF8E47F}"/>
              </a:ext>
            </a:extLst>
          </p:cNvPr>
          <p:cNvSpPr txBox="1"/>
          <p:nvPr/>
        </p:nvSpPr>
        <p:spPr>
          <a:xfrm>
            <a:off x="9156925" y="5173044"/>
            <a:ext cx="15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1992 - ALVINN</a:t>
            </a:r>
            <a:endParaRPr lang="en-US" b="1" dirty="0"/>
          </a:p>
        </p:txBody>
      </p:sp>
      <p:pic>
        <p:nvPicPr>
          <p:cNvPr id="2056" name="Picture 8" descr="Navlab 5 Details">
            <a:extLst>
              <a:ext uri="{FF2B5EF4-FFF2-40B4-BE49-F238E27FC236}">
                <a16:creationId xmlns:a16="http://schemas.microsoft.com/office/drawing/2014/main" id="{DA4BC50D-0FDF-BDFC-37BD-D1C2BC1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416" y="1030232"/>
            <a:ext cx="50387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8221F99-4E47-25B9-5F51-1703720EA4A1}"/>
              </a:ext>
            </a:extLst>
          </p:cNvPr>
          <p:cNvSpPr txBox="1"/>
          <p:nvPr/>
        </p:nvSpPr>
        <p:spPr>
          <a:xfrm>
            <a:off x="10269261" y="2029332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1995 - NAVLAB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9169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7AA2-0D9F-DF57-7B7E-EC0DE322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9E3585-3EF0-1925-B389-89F8AEB3B10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007DA-7F18-87E1-8E23-731AD47A155A}"/>
              </a:ext>
            </a:extLst>
          </p:cNvPr>
          <p:cNvSpPr/>
          <p:nvPr/>
        </p:nvSpPr>
        <p:spPr>
          <a:xfrm>
            <a:off x="719865" y="0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Les challenges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FC41061-D7F3-0266-EAAD-FC73DE2F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12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6D1DB1-833E-B3B3-0A27-E859DF7A4EE7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BD10A6D-D3A5-EC71-9BDF-0FF2D50B66CE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7375E9-877F-4127-B5F0-AA3E8708BC13}"/>
              </a:ext>
            </a:extLst>
          </p:cNvPr>
          <p:cNvSpPr txBox="1"/>
          <p:nvPr/>
        </p:nvSpPr>
        <p:spPr>
          <a:xfrm>
            <a:off x="1245772" y="1019944"/>
            <a:ext cx="10946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/>
              <a:t>DARPA Grand Challenge (2004)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Prix : 1 M$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Objectif : 240 km de conduite entièrement autonome dans le désert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15 équipes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Résultat final : 11,8 km</a:t>
            </a:r>
            <a:endParaRPr lang="en-US" sz="2800" dirty="0"/>
          </a:p>
        </p:txBody>
      </p:sp>
      <p:pic>
        <p:nvPicPr>
          <p:cNvPr id="3074" name="Picture 2" descr="Carnegie Mellon Solves 12-Year-Old DARPA Grand Challenge Mystery - IEEE  Spectrum">
            <a:extLst>
              <a:ext uri="{FF2B5EF4-FFF2-40B4-BE49-F238E27FC236}">
                <a16:creationId xmlns:a16="http://schemas.microsoft.com/office/drawing/2014/main" id="{7F7DB114-7FD5-D974-D4AE-E2AA74ED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24" y="3590566"/>
            <a:ext cx="3996611" cy="29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rpa grand challenge 2004 hi-res stock photography and images - Alamy">
            <a:extLst>
              <a:ext uri="{FF2B5EF4-FFF2-40B4-BE49-F238E27FC236}">
                <a16:creationId xmlns:a16="http://schemas.microsoft.com/office/drawing/2014/main" id="{8952A96C-7843-F7CA-D60A-1A64C295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42" y="2846664"/>
            <a:ext cx="3021477" cy="38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57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5CCE9-5784-E5EE-E06E-AF0427045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088BBC-4D8C-8EDC-6B2A-B57C78F7BB8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9D74AC-E8D4-E48B-C30B-C9D3D4E38D6B}"/>
              </a:ext>
            </a:extLst>
          </p:cNvPr>
          <p:cNvSpPr/>
          <p:nvPr/>
        </p:nvSpPr>
        <p:spPr>
          <a:xfrm>
            <a:off x="719865" y="0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Les challenges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3684BEE-6CCC-902F-E9AD-A825DF8C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13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23620D-D3F3-64B9-3842-4DE09374F2F9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51E25A2-7F84-7953-2D55-1646AF1A2BE7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F982F4-A9D0-202C-A097-78B7E9A5D437}"/>
              </a:ext>
            </a:extLst>
          </p:cNvPr>
          <p:cNvSpPr txBox="1"/>
          <p:nvPr/>
        </p:nvSpPr>
        <p:spPr>
          <a:xfrm>
            <a:off x="1245772" y="1019944"/>
            <a:ext cx="10946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/>
              <a:t>DARPA Grand Challenge (2005)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Prise 2, sur 212 km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5 équipes terminent</a:t>
            </a:r>
          </a:p>
        </p:txBody>
      </p:sp>
      <p:pic>
        <p:nvPicPr>
          <p:cNvPr id="4098" name="Picture 2" descr="Robotic race revs on beyond the finish line">
            <a:extLst>
              <a:ext uri="{FF2B5EF4-FFF2-40B4-BE49-F238E27FC236}">
                <a16:creationId xmlns:a16="http://schemas.microsoft.com/office/drawing/2014/main" id="{87833CFB-AFC8-9727-0302-B8B9C4D5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88" y="757646"/>
            <a:ext cx="3832668" cy="256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negie Mellon Solves 12-Year-Old DARPA Grand Challenge Mystery - IEEE  Spectrum">
            <a:extLst>
              <a:ext uri="{FF2B5EF4-FFF2-40B4-BE49-F238E27FC236}">
                <a16:creationId xmlns:a16="http://schemas.microsoft.com/office/drawing/2014/main" id="{385DFBD5-36C6-0575-BAEC-C2610E0E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96" y="2812094"/>
            <a:ext cx="4181013" cy="27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RPA Grand Challenge 2005 | Ultimate Robot Archive Wikia | Fandom">
            <a:extLst>
              <a:ext uri="{FF2B5EF4-FFF2-40B4-BE49-F238E27FC236}">
                <a16:creationId xmlns:a16="http://schemas.microsoft.com/office/drawing/2014/main" id="{4FB9F54A-0311-B242-B9F7-AB27E708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6303"/>
            <a:ext cx="5816256" cy="30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5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B7469-3417-EEEE-E11B-ECDC0AB31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E6FAA-E1D1-75C2-6A8C-0399199B96EB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85BEE-0905-9B91-FD26-6C2F8686B607}"/>
              </a:ext>
            </a:extLst>
          </p:cNvPr>
          <p:cNvSpPr/>
          <p:nvPr/>
        </p:nvSpPr>
        <p:spPr>
          <a:xfrm>
            <a:off x="719865" y="0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Les challenges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22BBE01-A5C3-EF9C-D309-E430F41A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14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E2AF65-2402-790B-A7A7-04315E85E2EA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3ED83F-AB40-40A4-F791-19E3D145BD75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144B50-8F2C-C868-0F8A-207B9EDE33C5}"/>
              </a:ext>
            </a:extLst>
          </p:cNvPr>
          <p:cNvSpPr txBox="1"/>
          <p:nvPr/>
        </p:nvSpPr>
        <p:spPr>
          <a:xfrm>
            <a:off x="1245772" y="1019944"/>
            <a:ext cx="10946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/>
              <a:t>DARPA Grand Challenge (2007)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800" dirty="0"/>
              <a:t>Conduite Urbaine</a:t>
            </a:r>
          </a:p>
        </p:txBody>
      </p:sp>
      <p:pic>
        <p:nvPicPr>
          <p:cNvPr id="5122" name="Picture 2" descr="Beginning of the bots: Traveling back in time to witness the 2007 DARPA  Urban Challenge">
            <a:extLst>
              <a:ext uri="{FF2B5EF4-FFF2-40B4-BE49-F238E27FC236}">
                <a16:creationId xmlns:a16="http://schemas.microsoft.com/office/drawing/2014/main" id="{26DB29BC-ABB8-EE7E-D6CC-3E92E78A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72" y="2516054"/>
            <a:ext cx="5105710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RPA Urban Challenge 2007, USA, Passat Variant | Volkswagen Newsroom">
            <a:extLst>
              <a:ext uri="{FF2B5EF4-FFF2-40B4-BE49-F238E27FC236}">
                <a16:creationId xmlns:a16="http://schemas.microsoft.com/office/drawing/2014/main" id="{EE7406BB-7C56-992C-9986-5A8B7D2F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00" y="2516054"/>
            <a:ext cx="5520767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880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D1272-1A82-04C1-1845-C53CF980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CBD0B3-747D-79A0-89BA-CD185F3971B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77EAC-8731-0FBC-5459-F0408E5ACD26}"/>
              </a:ext>
            </a:extLst>
          </p:cNvPr>
          <p:cNvSpPr/>
          <p:nvPr/>
        </p:nvSpPr>
        <p:spPr>
          <a:xfrm>
            <a:off x="719865" y="0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Causes du succès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4CA347B-5F9B-F04E-6FA3-F7BE6CAF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15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824845-E314-E9C1-8FB6-4CC5D1052687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2 - Historique des véhicules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1BDE0C-4780-69E2-F703-38EC072E73AF}"/>
              </a:ext>
            </a:extLst>
          </p:cNvPr>
          <p:cNvSpPr txBox="1"/>
          <p:nvPr/>
        </p:nvSpPr>
        <p:spPr>
          <a:xfrm>
            <a:off x="2052276" y="1019944"/>
            <a:ext cx="13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29DB2C-4C4F-4BC6-D18A-4256DD27E17B}"/>
              </a:ext>
            </a:extLst>
          </p:cNvPr>
          <p:cNvSpPr txBox="1"/>
          <p:nvPr/>
        </p:nvSpPr>
        <p:spPr>
          <a:xfrm>
            <a:off x="1245772" y="1763768"/>
            <a:ext cx="10946228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600" dirty="0"/>
              <a:t>Augmentation de la puissance de calcul embarqué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600" dirty="0"/>
              <a:t>Capteurs plus performants et moins chers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600" dirty="0"/>
              <a:t>Percée en algorithmique (vision, perception, localisation, planification, IA)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4366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30EC-A629-DFF1-58E5-678E111C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24DCD08-D06A-F8C0-879D-D567F686A93E}"/>
              </a:ext>
            </a:extLst>
          </p:cNvPr>
          <p:cNvSpPr txBox="1"/>
          <p:nvPr/>
        </p:nvSpPr>
        <p:spPr>
          <a:xfrm>
            <a:off x="3511880" y="2754359"/>
            <a:ext cx="8244114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40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Architecture d’un véhicule autonome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DB17F1-FAAB-B079-01FF-F01C372B4126}"/>
              </a:ext>
            </a:extLst>
          </p:cNvPr>
          <p:cNvSpPr txBox="1"/>
          <p:nvPr/>
        </p:nvSpPr>
        <p:spPr>
          <a:xfrm>
            <a:off x="1462315" y="1814285"/>
            <a:ext cx="52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A7A1BF-A463-0222-14FC-BCAB51BE8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352183"/>
            <a:ext cx="1756488" cy="17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060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AD99-6B93-882A-FACC-F45BC7F8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23D849-CF8E-8869-349A-B0A41505B075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E0209-23AC-B30C-69FA-39E94BDA53C9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Architecture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76FA5F-263C-B49F-BB05-94FC08E8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17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D60D68-ACEB-F181-C6E4-6A8DAD86D465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CA976B-FFDF-B51B-8BC7-BD5FC941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38" y="1065741"/>
            <a:ext cx="7860549" cy="5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917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0465-6331-2354-019D-3943DA5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0CBF1E-1503-2C83-6914-73E97AA265ED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FDB71F-DE48-3119-EE7E-70E7C7D17797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GPS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840A6BB-B786-38AD-9685-80EA4AA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CC95ED-84E7-205D-9268-9935DC0FDEBD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3E4CBF-F936-F9C1-2BF7-E67C8C7DB01F}"/>
              </a:ext>
            </a:extLst>
          </p:cNvPr>
          <p:cNvSpPr txBox="1"/>
          <p:nvPr/>
        </p:nvSpPr>
        <p:spPr>
          <a:xfrm>
            <a:off x="1194999" y="1884778"/>
            <a:ext cx="57228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Constellation de 24-32 satellites en orbite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Estime sa position par le temps de transmission des ondes radio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FF0000"/>
                </a:solidFill>
              </a:rPr>
              <a:t>Positionnement: 1-2 Hz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FF0000"/>
                </a:solidFill>
              </a:rPr>
              <a:t>Précision : 10-100 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FF0000"/>
                </a:solidFill>
              </a:rPr>
              <a:t>Effet canyon dans les villes</a:t>
            </a:r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C68409FC-B968-4A19-B448-1FCADED3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53" y="73577"/>
            <a:ext cx="3295904" cy="238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hy it can be noisier higher up - The Noise - Nymag">
            <a:extLst>
              <a:ext uri="{FF2B5EF4-FFF2-40B4-BE49-F238E27FC236}">
                <a16:creationId xmlns:a16="http://schemas.microsoft.com/office/drawing/2014/main" id="{3B5A5B94-B8A0-24E7-64B0-3A6F2526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80" y="2533812"/>
            <a:ext cx="4591050" cy="42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51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CB928-CD96-F46B-67E5-16166A9F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9AB95A-6BC6-F492-B9FC-4B04EB9004FC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109B9-1A31-D22B-D062-7B89404D62F0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Centrale à inertie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38101C8-E352-2A63-5740-BFEA2D10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19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5C3906-16B3-5A89-F82E-5DF7E486B368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8C6E6CF-25DA-F392-394A-E3F8DEA379CE}"/>
              </a:ext>
            </a:extLst>
          </p:cNvPr>
          <p:cNvSpPr txBox="1"/>
          <p:nvPr/>
        </p:nvSpPr>
        <p:spPr>
          <a:xfrm>
            <a:off x="1084217" y="2046040"/>
            <a:ext cx="6460868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Mesure sur 3 axes (</a:t>
            </a:r>
            <a:r>
              <a:rPr lang="fr-FR" sz="3200" dirty="0" err="1"/>
              <a:t>x,y,z</a:t>
            </a:r>
            <a:r>
              <a:rPr lang="fr-FR" sz="3200" dirty="0"/>
              <a:t>):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Changements d’orientation (°/s)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Accélérations (m/s²)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Champ magnétique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pic>
        <p:nvPicPr>
          <p:cNvPr id="7172" name="Picture 4" descr="La centrale à inertie">
            <a:extLst>
              <a:ext uri="{FF2B5EF4-FFF2-40B4-BE49-F238E27FC236}">
                <a16:creationId xmlns:a16="http://schemas.microsoft.com/office/drawing/2014/main" id="{EB472907-9246-8F76-0038-381D5EEE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85" y="1568654"/>
            <a:ext cx="40767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86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18457" y="222068"/>
            <a:ext cx="658368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IDEE MAÎTRESSE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362489" y="1485071"/>
            <a:ext cx="105806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i="1" dirty="0"/>
              <a:t>De jour en jour, le développement des technologies relevant du domaine de la science-fiction il y’a quelques décennies déjà se poursuit silencieusement. Parmi celles-ci nous avons les véhicules autonomes. La compréhension de l’architecture et du fonctionnement de ces derniers se présente aujourd’hui comme indispensable du fait de leur capacité potentielle de </a:t>
            </a:r>
            <a:r>
              <a:rPr lang="fr-FR" sz="3600" b="1" i="1" dirty="0" err="1"/>
              <a:t>remodélisation</a:t>
            </a:r>
            <a:r>
              <a:rPr lang="fr-FR" sz="3600" b="1" i="1" dirty="0"/>
              <a:t> de notre société.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74708-31DF-4036-BF9D-A72E2458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99843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FCE0-D3E9-240A-B06D-A9128939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94F9B0-881D-13C6-E909-08B70672A4A4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5285F-EB61-5170-D4AE-7DB9CE5078CD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Radar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C7074C0-2C00-4189-2180-0824F941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20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5603CD-4CA9-D778-F78F-2D7A18DAEEF3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F89457-6626-75C1-6C13-5761359D5D58}"/>
              </a:ext>
            </a:extLst>
          </p:cNvPr>
          <p:cNvSpPr txBox="1"/>
          <p:nvPr/>
        </p:nvSpPr>
        <p:spPr>
          <a:xfrm>
            <a:off x="1183360" y="1383212"/>
            <a:ext cx="64608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Le </a:t>
            </a:r>
            <a:r>
              <a:rPr lang="fr-FR" sz="3200" b="1" dirty="0"/>
              <a:t>Radar</a:t>
            </a:r>
            <a:r>
              <a:rPr lang="fr-FR" sz="3200" dirty="0"/>
              <a:t> (acronyme issu de l'anglais </a:t>
            </a:r>
            <a:r>
              <a:rPr lang="fr-FR" sz="3200" b="1" dirty="0"/>
              <a:t>Radio </a:t>
            </a:r>
            <a:r>
              <a:rPr lang="fr-FR" sz="3200" b="1" dirty="0" err="1"/>
              <a:t>detection</a:t>
            </a:r>
            <a:r>
              <a:rPr lang="fr-FR" sz="3200" b="1" dirty="0"/>
              <a:t> and </a:t>
            </a:r>
            <a:r>
              <a:rPr lang="fr-FR" sz="3200" b="1" dirty="0" err="1"/>
              <a:t>ranging</a:t>
            </a:r>
            <a:r>
              <a:rPr lang="fr-FR" sz="3200" dirty="0"/>
              <a:t>) est un système qui utilise les ondes électromagnétiques pour détecter la présence et déterminer la position ainsi que la vitesse d'objets.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Permet de voir à travers du brouillard, de la pluie ou de la neige.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585F0D4-8C25-48A6-FDB6-FAF94719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45" y="2681287"/>
            <a:ext cx="28956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48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59C0-2032-EB16-D4DF-B4E0DB5C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20BE52-89E2-C8FE-5E24-85698260C666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706FC7-D860-7B38-69A4-A1A3AB69467C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LIDAR-1D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A732E8-D383-B847-8996-28E90134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21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4E3CE1-3D26-3580-E33B-D24511AFA1A4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167602-7269-46D3-1F70-60FE64282A36}"/>
              </a:ext>
            </a:extLst>
          </p:cNvPr>
          <p:cNvSpPr txBox="1"/>
          <p:nvPr/>
        </p:nvSpPr>
        <p:spPr>
          <a:xfrm>
            <a:off x="2041776" y="1047310"/>
            <a:ext cx="9752118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Light </a:t>
            </a:r>
            <a:r>
              <a:rPr lang="fr-FR" sz="3200" dirty="0" err="1"/>
              <a:t>Detection</a:t>
            </a:r>
            <a:r>
              <a:rPr lang="fr-FR" sz="3200" dirty="0"/>
              <a:t> and </a:t>
            </a:r>
            <a:r>
              <a:rPr lang="fr-FR" sz="3200" dirty="0" err="1"/>
              <a:t>Ranging</a:t>
            </a:r>
            <a:endParaRPr lang="fr-FR" sz="3200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Mesure du temps de vol d’une impulsion laser (1D)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Précision de l’ordre de mm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Portée (10m – plusieurs km)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615F41-6076-F7A5-AD0F-484B7A4A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13" y="4362458"/>
            <a:ext cx="7641255" cy="17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4ABF9-C2BB-D9B1-50C3-413913720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402B9-7C75-0B82-CC94-0A35B0DB72F2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C3679-9ACA-D4D8-DD68-3C20676789EB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LIDAR-2D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288049C-1716-39CB-6053-E0E01408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22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152DB06-1F30-49E8-B095-2332C379E3B6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B99CCB-F6A4-800B-A1AC-69794B1E6D96}"/>
              </a:ext>
            </a:extLst>
          </p:cNvPr>
          <p:cNvSpPr txBox="1"/>
          <p:nvPr/>
        </p:nvSpPr>
        <p:spPr>
          <a:xfrm>
            <a:off x="2156076" y="2407356"/>
            <a:ext cx="6518569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Balayage LIDAR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/>
              <a:t>Ajout d’un miroir rotatif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099E5EB-1C73-7EF6-E7B0-2E2C9434B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59" y="685904"/>
            <a:ext cx="26289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87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B7D4-C855-45E7-3682-7B784E1C3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B2DBE-C1B0-792A-EC82-EF5DB1C95F90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B555C-D628-6AEA-F255-D8521EBDC91A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Capteurs : LIDAR-3D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7846CBB-50EA-A313-1FC1-8040C95E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23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C8C7F3-DC74-BE89-D091-4A518FA6745B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15EAD2-CC8C-6578-D4CD-ACB881ECA09E}"/>
              </a:ext>
            </a:extLst>
          </p:cNvPr>
          <p:cNvSpPr txBox="1"/>
          <p:nvPr/>
        </p:nvSpPr>
        <p:spPr>
          <a:xfrm>
            <a:off x="1084217" y="1818009"/>
            <a:ext cx="651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Un faisceau laser est envoyé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Le temps nécessaire au faisceau pour se réfléchir est mesuré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Ce processus est répété des millions de fois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Les données sont stockées sous forme de nuage de points 3D (des millions de points)</a:t>
            </a:r>
          </a:p>
        </p:txBody>
      </p:sp>
      <p:pic>
        <p:nvPicPr>
          <p:cNvPr id="10242" name="Picture 2" descr="3-D LiDAR Sensor | R2300 Multi-Layer Scanner | Overview on Make a GIF">
            <a:extLst>
              <a:ext uri="{FF2B5EF4-FFF2-40B4-BE49-F238E27FC236}">
                <a16:creationId xmlns:a16="http://schemas.microsoft.com/office/drawing/2014/main" id="{90387278-C7B6-FD79-1881-9B65CB7ED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1"/>
          <a:stretch/>
        </p:blipFill>
        <p:spPr bwMode="auto">
          <a:xfrm>
            <a:off x="7743371" y="2307868"/>
            <a:ext cx="4321112" cy="224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47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1049-2919-8B92-7C48-C74B39FF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8B4376-F7ED-975C-61AE-63FD24468B57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7EA7BC-5A58-CD6C-D781-9307EFBADE26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Modèle No-LIDAR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1DE0B95-3BBB-FCB2-D2B8-F7819EA8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24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788CAF-3F6D-5B4D-6E15-75BDEF63A643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pic>
        <p:nvPicPr>
          <p:cNvPr id="11266" name="Picture 2" descr="Tesla Vision: All Cameras, Now with Radar? - AutoPilot Review">
            <a:extLst>
              <a:ext uri="{FF2B5EF4-FFF2-40B4-BE49-F238E27FC236}">
                <a16:creationId xmlns:a16="http://schemas.microsoft.com/office/drawing/2014/main" id="{5C94B18E-4E1E-B00E-0799-4A7B875A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70" y="1314937"/>
            <a:ext cx="96678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889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0138D-9D09-428E-0BA7-50013974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AE8411-3E0B-2D5B-A385-F0383CA96B69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37835-9C07-457F-78A9-A04ED681AD03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Pose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E0E421F-D4A9-8F95-B203-EB499D02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25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5436F9-F5E6-B772-BDA8-6A320940D6B2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48944F-9C8A-AB78-05CA-B32630781B3B}"/>
              </a:ext>
            </a:extLst>
          </p:cNvPr>
          <p:cNvSpPr txBox="1"/>
          <p:nvPr/>
        </p:nvSpPr>
        <p:spPr>
          <a:xfrm>
            <a:off x="1280861" y="1129212"/>
            <a:ext cx="10310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Odomètre : instrument de mesure permettant de connaître la distance parcourue par un véhicule.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Odomètre + Centrale à inertie = estimation à l’aveugle</a:t>
            </a:r>
            <a:endParaRPr lang="en-US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2BACCC-7E6D-A601-078A-2F0709B6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3" y="3130877"/>
            <a:ext cx="7657322" cy="29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5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C1E1-A4BC-184F-D1DC-2DD8F4F0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E441C-D8CF-8FC9-A656-9BBB67F1914F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EBEFC-4478-20CF-00B2-5CD38610BEF7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Pose  : LIDAR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E103C08-0E10-940A-9713-3D98D5D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26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13BA48-8E15-1B06-B912-348409FF1F3F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67B4E0-47E6-B791-E0B2-FEC1369908F1}"/>
              </a:ext>
            </a:extLst>
          </p:cNvPr>
          <p:cNvSpPr txBox="1"/>
          <p:nvPr/>
        </p:nvSpPr>
        <p:spPr>
          <a:xfrm>
            <a:off x="1280861" y="1129212"/>
            <a:ext cx="10310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LIDAR par localisation des formes 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LIDAR par réflectance</a:t>
            </a:r>
          </a:p>
        </p:txBody>
      </p:sp>
    </p:spTree>
    <p:extLst>
      <p:ext uri="{BB962C8B-B14F-4D97-AF65-F5344CB8AC3E}">
        <p14:creationId xmlns:p14="http://schemas.microsoft.com/office/powerpoint/2010/main" val="196751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BB6E-F45D-0131-18B1-DE74520A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07D8FF-8363-4620-F158-E71C51D094B5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2D93C-CD3E-BE9D-FBC0-F6D564CAD20D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Carte  : Avec Carte (Google)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2D26666-0F2F-162F-67EF-ACE7A924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27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1FCB4D-F63C-1C6C-20C7-A51A0A98D9F1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172376-51B5-8497-197C-A5AD5B43753A}"/>
              </a:ext>
            </a:extLst>
          </p:cNvPr>
          <p:cNvSpPr txBox="1"/>
          <p:nvPr/>
        </p:nvSpPr>
        <p:spPr>
          <a:xfrm>
            <a:off x="1280861" y="1129212"/>
            <a:ext cx="10310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Créer une carte complète, en très haute définition et avec de nouvelles données pour que les voitures puissent circuler toutes seules.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6"/>
                </a:solidFill>
              </a:rPr>
              <a:t>Localisation plus robuste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6"/>
                </a:solidFill>
              </a:rPr>
              <a:t>Exploitation de l’information sémantique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Nécessité de tout cartographier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Coûteux en stockage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Gérer 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2682528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86213-2401-18BE-D81C-FB27697B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F5DFB-1E5A-8274-9B18-F4ECB1D8B7F9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B0FB5-B074-0404-9C82-EDE9322D0DF4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Carte  : Sans Carte (TESLA)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F4480F-9470-07FB-5D8D-40206EF2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28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D5E36A-4D00-6BF5-90B4-82AD2290A668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9AA115-73EA-2940-58BA-D76E5030DD87}"/>
              </a:ext>
            </a:extLst>
          </p:cNvPr>
          <p:cNvSpPr txBox="1"/>
          <p:nvPr/>
        </p:nvSpPr>
        <p:spPr>
          <a:xfrm>
            <a:off x="1280861" y="1129212"/>
            <a:ext cx="10310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Construire la carte au fur et à mesure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B050"/>
                </a:solidFill>
              </a:rPr>
              <a:t>Plus de carte à collecter ou maintenir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B050"/>
                </a:solidFill>
              </a:rPr>
              <a:t>Gère gracieusement les changements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Dépendance plus élevée sur la robustesse de l’IA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1081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D065-847F-DAEC-21C2-6ADC6B76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7BA0FE7-F753-B1FB-9D7E-3476CC23175A}"/>
              </a:ext>
            </a:extLst>
          </p:cNvPr>
          <p:cNvSpPr txBox="1"/>
          <p:nvPr/>
        </p:nvSpPr>
        <p:spPr>
          <a:xfrm>
            <a:off x="3511880" y="2507208"/>
            <a:ext cx="8244114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40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Intelligence Artificielle appliquée au véhicules autonomes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37E969-A4FA-5854-1D77-98EE489AEE37}"/>
              </a:ext>
            </a:extLst>
          </p:cNvPr>
          <p:cNvSpPr txBox="1"/>
          <p:nvPr/>
        </p:nvSpPr>
        <p:spPr>
          <a:xfrm>
            <a:off x="1462315" y="1814285"/>
            <a:ext cx="52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D1AD63-CFEE-78D1-5CAA-DF5C9AD7B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1" y="2722915"/>
            <a:ext cx="1412169" cy="14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574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" y="2343442"/>
            <a:ext cx="2171114" cy="2171114"/>
          </a:xfrm>
        </p:spPr>
      </p:pic>
      <p:sp>
        <p:nvSpPr>
          <p:cNvPr id="9" name="ZoneTexte 8"/>
          <p:cNvSpPr txBox="1"/>
          <p:nvPr/>
        </p:nvSpPr>
        <p:spPr>
          <a:xfrm>
            <a:off x="3769566" y="1617205"/>
            <a:ext cx="757707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– Présentation des véhicules autonomes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–  Historique des véhicules autonomes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– Architecture d’un véhicule autonome</a:t>
            </a:r>
          </a:p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– Intelligence Artificielle appliquée au véhicules autonomes</a:t>
            </a:r>
          </a:p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  <a:p>
            <a:pPr algn="just">
              <a:lnSpc>
                <a:spcPct val="150000"/>
              </a:lnSpc>
            </a:pPr>
            <a:endParaRPr lang="fr-FR" sz="2800" b="1" dirty="0">
              <a:solidFill>
                <a:srgbClr val="FFC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4766" y="1512445"/>
            <a:ext cx="2171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Plan </a:t>
            </a:r>
          </a:p>
        </p:txBody>
      </p:sp>
    </p:spTree>
    <p:extLst>
      <p:ext uri="{BB962C8B-B14F-4D97-AF65-F5344CB8AC3E}">
        <p14:creationId xmlns:p14="http://schemas.microsoft.com/office/powerpoint/2010/main" val="297734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BE49-FAE6-F1B2-34B8-10A32D89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E49283-198A-EA76-0643-714F60F530B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FEA2-2C43-5671-42FD-684649FD89A3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Apprentissage automatique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CB9CB0-9ABB-E994-BD8E-68715B8C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30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2FC06-3DCC-430B-E2D8-E8FB1D2B71D0}"/>
              </a:ext>
            </a:extLst>
          </p:cNvPr>
          <p:cNvSpPr txBox="1"/>
          <p:nvPr/>
        </p:nvSpPr>
        <p:spPr>
          <a:xfrm rot="16200000">
            <a:off x="-3137875" y="2478026"/>
            <a:ext cx="719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– Intelligence Artificielle appliquée au véhicules autonomes</a:t>
            </a:r>
          </a:p>
        </p:txBody>
      </p:sp>
      <p:pic>
        <p:nvPicPr>
          <p:cNvPr id="13314" name="Picture 2" descr="Les étapes principales du processus d'apprentissage en apprentissage... |  Download Scientific Diagram">
            <a:extLst>
              <a:ext uri="{FF2B5EF4-FFF2-40B4-BE49-F238E27FC236}">
                <a16:creationId xmlns:a16="http://schemas.microsoft.com/office/drawing/2014/main" id="{6672777E-5B9E-5C78-1495-23E9164B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1" y="943429"/>
            <a:ext cx="4357607" cy="59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FD089E-8E34-BCCE-353A-9E569F0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26" y="2006081"/>
            <a:ext cx="6056282" cy="28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9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9CFE-CFF1-4F09-D79A-B0499BC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3494A2-9AF4-7411-D903-08AF7B27FA0D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9C20D-1E34-DC71-7736-8B4BD26A687D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Détection d’objets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EB4022A-A6BE-DFAE-B7D3-3B85EB7D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31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C98391-93BD-C11D-1FB3-E6340AF9BFC2}"/>
              </a:ext>
            </a:extLst>
          </p:cNvPr>
          <p:cNvSpPr txBox="1"/>
          <p:nvPr/>
        </p:nvSpPr>
        <p:spPr>
          <a:xfrm rot="16200000">
            <a:off x="-3137875" y="2478026"/>
            <a:ext cx="719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– Intelligence Artificielle appliquée au véhicules autonomes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6DECCA-7489-6E72-8B25-79DF78B4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3" y="2364677"/>
            <a:ext cx="4969028" cy="33306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FAB1C1-428E-5718-1434-FC13B58A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53" y="2233210"/>
            <a:ext cx="5365836" cy="35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28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AE8B-B90B-9673-2820-4F79E4F7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F67F7A-7290-E7B2-A9FF-8D00B2AD2EFF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5CFB4-D56D-B15F-1453-AB8FADED3C78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Tesla </a:t>
            </a:r>
            <a:r>
              <a:rPr lang="fr-FR" sz="3600" b="1" dirty="0" err="1">
                <a:latin typeface="+mj-lt"/>
              </a:rPr>
              <a:t>AutoPilot</a:t>
            </a:r>
            <a:endParaRPr lang="fr-FR" sz="3600" b="1" dirty="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E59E689-B7D4-75BA-0480-8ED5428D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32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059868-3782-D31C-CBBC-EF1CB7A8D044}"/>
              </a:ext>
            </a:extLst>
          </p:cNvPr>
          <p:cNvSpPr txBox="1"/>
          <p:nvPr/>
        </p:nvSpPr>
        <p:spPr>
          <a:xfrm>
            <a:off x="1280861" y="1129212"/>
            <a:ext cx="10310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 Système d'assistance conducteur avancé qui apporte un gain de sécurité et de confort au volant.</a:t>
            </a:r>
            <a:endParaRPr lang="fr-FR" sz="4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B94DD9-8EB1-0260-C6F8-C68320F367A6}"/>
              </a:ext>
            </a:extLst>
          </p:cNvPr>
          <p:cNvSpPr txBox="1"/>
          <p:nvPr/>
        </p:nvSpPr>
        <p:spPr>
          <a:xfrm rot="16200000">
            <a:off x="-3137875" y="2478026"/>
            <a:ext cx="719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– Intelligence Artificielle appliquée au véhicules autonomes</a:t>
            </a:r>
          </a:p>
        </p:txBody>
      </p:sp>
      <p:pic>
        <p:nvPicPr>
          <p:cNvPr id="14338" name="Picture 2" descr="Tesla Autopilot gif | Controlar">
            <a:extLst>
              <a:ext uri="{FF2B5EF4-FFF2-40B4-BE49-F238E27FC236}">
                <a16:creationId xmlns:a16="http://schemas.microsoft.com/office/drawing/2014/main" id="{42483ABD-C532-C804-97B6-CF2B22B3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99" y="2695811"/>
            <a:ext cx="56578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31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6655-E929-B3DB-C45A-1052E56C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FB3C1-94B4-5614-13C8-EDCACACB966E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25AAE-A0D0-91F9-4DF9-31A2D07ED121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err="1">
                <a:latin typeface="+mj-lt"/>
              </a:rPr>
              <a:t>HydraNet</a:t>
            </a:r>
            <a:endParaRPr lang="fr-FR" sz="3600" b="1" dirty="0">
              <a:latin typeface="+mj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1F0D8F9-BE32-7BA8-E293-149A1B0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33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D8C75AF-628D-C795-C8C8-03CCF42943E3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– Architecture d’un véhicule autonome</a:t>
            </a:r>
          </a:p>
        </p:txBody>
      </p:sp>
      <p:pic>
        <p:nvPicPr>
          <p:cNvPr id="15362" name="Picture 2" descr="Tesla's HydraNet - How Tesla's Autopilot Works">
            <a:extLst>
              <a:ext uri="{FF2B5EF4-FFF2-40B4-BE49-F238E27FC236}">
                <a16:creationId xmlns:a16="http://schemas.microsoft.com/office/drawing/2014/main" id="{F47C8B76-EE4C-4ED5-4327-CE83884F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04" y="1022228"/>
            <a:ext cx="10304598" cy="564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2446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F487-665B-83C1-B4AC-5E4B347F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7CB9D3-7DA7-054F-0D35-A1887FA60428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A3AAF-6075-BC53-DD9F-05DF7E957D35}"/>
              </a:ext>
            </a:extLst>
          </p:cNvPr>
          <p:cNvSpPr/>
          <p:nvPr/>
        </p:nvSpPr>
        <p:spPr>
          <a:xfrm>
            <a:off x="718457" y="185783"/>
            <a:ext cx="9545216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Toyota Super-</a:t>
            </a:r>
            <a:r>
              <a:rPr lang="fr-FR" sz="3600" b="1" dirty="0" err="1">
                <a:latin typeface="+mj-lt"/>
              </a:rPr>
              <a:t>Resolved</a:t>
            </a:r>
            <a:r>
              <a:rPr lang="fr-FR" sz="3600" b="1" dirty="0">
                <a:latin typeface="+mj-lt"/>
              </a:rPr>
              <a:t> </a:t>
            </a:r>
            <a:r>
              <a:rPr lang="fr-FR" sz="3600" b="1" dirty="0" err="1">
                <a:latin typeface="+mj-lt"/>
              </a:rPr>
              <a:t>Monocular</a:t>
            </a:r>
            <a:r>
              <a:rPr lang="fr-FR" sz="3600" b="1" dirty="0">
                <a:latin typeface="+mj-lt"/>
              </a:rPr>
              <a:t> </a:t>
            </a:r>
            <a:r>
              <a:rPr lang="fr-FR" sz="3600" b="1" dirty="0" err="1">
                <a:latin typeface="+mj-lt"/>
              </a:rPr>
              <a:t>Depth</a:t>
            </a:r>
            <a:r>
              <a:rPr lang="fr-FR" sz="3600" b="1" dirty="0">
                <a:latin typeface="+mj-lt"/>
              </a:rPr>
              <a:t> Estimation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1829D96-BAF6-8348-6421-9DDFC815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34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EA23C5-1173-669A-0A3A-65E62BFBE1A9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– Architecture d’un véhicule autonome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3F10BC-CE60-B487-90E7-5430A9E3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67" y="1757290"/>
            <a:ext cx="9259592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532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894D-7A77-AB8D-37E5-87977D9D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E97249-30C8-7BBC-E670-820C5BF307AE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EC721-544D-4184-8325-664369B20222}"/>
              </a:ext>
            </a:extLst>
          </p:cNvPr>
          <p:cNvSpPr/>
          <p:nvPr/>
        </p:nvSpPr>
        <p:spPr>
          <a:xfrm>
            <a:off x="718457" y="185783"/>
            <a:ext cx="739900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Fourniture des données d’entraînement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6A47243-2875-B784-C978-5DA12ED4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35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1A7432-4777-42A0-1AED-E25CE59DDBA2}"/>
              </a:ext>
            </a:extLst>
          </p:cNvPr>
          <p:cNvSpPr txBox="1"/>
          <p:nvPr/>
        </p:nvSpPr>
        <p:spPr>
          <a:xfrm rot="16200000">
            <a:off x="-3137875" y="2478026"/>
            <a:ext cx="7192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– Intelligence Artificielle appliquée au véhicules autonomes</a:t>
            </a:r>
          </a:p>
        </p:txBody>
      </p:sp>
      <p:pic>
        <p:nvPicPr>
          <p:cNvPr id="16386" name="Picture 2" descr="Tesla: The Data Collection Revolution in Autonomous Driving | by Shreyas  Sharma | CISS AL Big Data | Medium">
            <a:extLst>
              <a:ext uri="{FF2B5EF4-FFF2-40B4-BE49-F238E27FC236}">
                <a16:creationId xmlns:a16="http://schemas.microsoft.com/office/drawing/2014/main" id="{AF539E96-BAF1-A4CD-07B5-463CB697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0" y="943428"/>
            <a:ext cx="4234351" cy="59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esla Sales, Revenue &amp; Production Statistics (2025)">
            <a:extLst>
              <a:ext uri="{FF2B5EF4-FFF2-40B4-BE49-F238E27FC236}">
                <a16:creationId xmlns:a16="http://schemas.microsoft.com/office/drawing/2014/main" id="{887FFF99-E44A-68E6-215A-BE721C9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1517"/>
            <a:ext cx="5708650" cy="43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083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550879" y="2680758"/>
            <a:ext cx="8244114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40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Défis du domaine des véhicules autonomes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0D562C-F572-4632-9F19-EF963521C397}"/>
              </a:ext>
            </a:extLst>
          </p:cNvPr>
          <p:cNvSpPr txBox="1"/>
          <p:nvPr/>
        </p:nvSpPr>
        <p:spPr>
          <a:xfrm>
            <a:off x="1462315" y="1814285"/>
            <a:ext cx="52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3414786-D073-DE19-C35D-B78CD95F3A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5" y="2583726"/>
            <a:ext cx="1843582" cy="18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076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B4D4-189D-3F0D-9C47-2A1F7D8E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02053-0F3D-08B4-4FCA-5D03E4D2D6F1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37025-B27C-8848-A780-0F0CE973C225}"/>
              </a:ext>
            </a:extLst>
          </p:cNvPr>
          <p:cNvSpPr/>
          <p:nvPr/>
        </p:nvSpPr>
        <p:spPr>
          <a:xfrm>
            <a:off x="718457" y="185783"/>
            <a:ext cx="739900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Limites techniques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4A27CA3-BAC6-1D80-ED2E-C66CD62C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37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E05935-4BB7-F053-CC06-F5DC2F04CAFE}"/>
              </a:ext>
            </a:extLst>
          </p:cNvPr>
          <p:cNvSpPr txBox="1"/>
          <p:nvPr/>
        </p:nvSpPr>
        <p:spPr>
          <a:xfrm>
            <a:off x="1242686" y="1689929"/>
            <a:ext cx="10310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En milieu urbain où tous les modes de déplacement sont en interaction permanente (vélo, piéton, bus...), dans 99% des cas, le trafic est trop complexe pour l’utilisation du système de conduite autonome.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Optimisation des techniques de perception de l’environnement et des modèles 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Nécessité d’énormes quantités de données.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8B0D23-5538-97A1-D929-7EF73E80E488}"/>
              </a:ext>
            </a:extLst>
          </p:cNvPr>
          <p:cNvSpPr txBox="1"/>
          <p:nvPr/>
        </p:nvSpPr>
        <p:spPr>
          <a:xfrm rot="16200000">
            <a:off x="-3206827" y="2845253"/>
            <a:ext cx="719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2645816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45B5-8364-589B-D652-E1AA6149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741FCF-935E-43C8-90C7-D25A0872BA74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AEFE0F-C2B8-6733-F768-7D6BD4D49CCC}"/>
              </a:ext>
            </a:extLst>
          </p:cNvPr>
          <p:cNvSpPr/>
          <p:nvPr/>
        </p:nvSpPr>
        <p:spPr>
          <a:xfrm>
            <a:off x="718457" y="185783"/>
            <a:ext cx="739900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Limites réglementaires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42F6057-7BD5-674E-52DA-53965E81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38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AC0878-4A58-425B-E0DF-71F7A7FC028C}"/>
              </a:ext>
            </a:extLst>
          </p:cNvPr>
          <p:cNvSpPr txBox="1"/>
          <p:nvPr/>
        </p:nvSpPr>
        <p:spPr>
          <a:xfrm>
            <a:off x="1349872" y="2521059"/>
            <a:ext cx="10310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Révision nécessaire des lois sur la circulation routière.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Révision du code de la route des différents pays (introduction potentielle de nouveaux panneaux, nouveaux marquages…)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49F131-00B2-5A30-44B7-912BB00E74F2}"/>
              </a:ext>
            </a:extLst>
          </p:cNvPr>
          <p:cNvSpPr txBox="1"/>
          <p:nvPr/>
        </p:nvSpPr>
        <p:spPr>
          <a:xfrm rot="16200000">
            <a:off x="-3206827" y="2845253"/>
            <a:ext cx="719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142623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3F0C-8269-CE92-D7EF-4F154740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7EC94C-7067-44FA-6A07-0377A54CB1E7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1972DE-8E89-2456-327F-4FFDD54E3DEF}"/>
              </a:ext>
            </a:extLst>
          </p:cNvPr>
          <p:cNvSpPr/>
          <p:nvPr/>
        </p:nvSpPr>
        <p:spPr>
          <a:xfrm>
            <a:off x="718457" y="185783"/>
            <a:ext cx="739900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Obstacles juridiques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2D23DB-0785-55CF-3C7E-EF248555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39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3EC58D-0B4E-FC67-EF9A-C948C087407B}"/>
              </a:ext>
            </a:extLst>
          </p:cNvPr>
          <p:cNvSpPr txBox="1"/>
          <p:nvPr/>
        </p:nvSpPr>
        <p:spPr>
          <a:xfrm>
            <a:off x="1323993" y="1659285"/>
            <a:ext cx="10310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Des interrogations se posent en termes d’assurance des risques et de la responsabilité.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i="1" dirty="0"/>
              <a:t>En cas d’accident, qui est responsable ? Le conducteur ? Le propriétaire ? Le constructeur ?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Cette étape marque la limite juridique actuelle, la responsabilité ne pouvant pas être transférée à une machine.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4093C2-F960-9BCA-35C4-A664C7D57B3F}"/>
              </a:ext>
            </a:extLst>
          </p:cNvPr>
          <p:cNvSpPr txBox="1"/>
          <p:nvPr/>
        </p:nvSpPr>
        <p:spPr>
          <a:xfrm rot="16200000">
            <a:off x="-3206827" y="2845253"/>
            <a:ext cx="719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1470273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511880" y="2754359"/>
            <a:ext cx="8244114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40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Présentation des véhicules autonomes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0D562C-F572-4632-9F19-EF963521C397}"/>
              </a:ext>
            </a:extLst>
          </p:cNvPr>
          <p:cNvSpPr txBox="1"/>
          <p:nvPr/>
        </p:nvSpPr>
        <p:spPr>
          <a:xfrm>
            <a:off x="1462315" y="1814285"/>
            <a:ext cx="52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5809C-5F22-0A4E-0671-CABD1FD41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5" y="2579214"/>
            <a:ext cx="1695061" cy="16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7849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0EE1B-1186-3757-EAB9-EC353C83E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D67119-D0FA-B6C4-4449-BAABB6BDAF1D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66DBD-91FC-256F-33C8-3F090BDF9889}"/>
              </a:ext>
            </a:extLst>
          </p:cNvPr>
          <p:cNvSpPr/>
          <p:nvPr/>
        </p:nvSpPr>
        <p:spPr>
          <a:xfrm>
            <a:off x="718457" y="185783"/>
            <a:ext cx="7399000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Limites de sûreté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EF74E04-866A-D3BF-E39A-56AAD28E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40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BEE0B3-0C6A-735D-B985-31167BBC2964}"/>
              </a:ext>
            </a:extLst>
          </p:cNvPr>
          <p:cNvSpPr txBox="1"/>
          <p:nvPr/>
        </p:nvSpPr>
        <p:spPr>
          <a:xfrm>
            <a:off x="1242685" y="1551906"/>
            <a:ext cx="10506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Ces nouvelles technologies amènent aussi des questionnements sur la sécurisation des systèmes, comme notamment la prise de contrôle du véhicule à distance.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 dirty="0"/>
              <a:t>La question de la cybersécurité est un enjeu majeur dans le développement du véhicule autonome.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dirty="0"/>
              <a:t>La cybersécurité fait partie des plans stratégiques de l’industrie du futur et intègre désormais le secteur automobile.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6C6253-E4C6-BBA7-7FBA-DE789A4166BC}"/>
              </a:ext>
            </a:extLst>
          </p:cNvPr>
          <p:cNvSpPr txBox="1"/>
          <p:nvPr/>
        </p:nvSpPr>
        <p:spPr>
          <a:xfrm rot="16200000">
            <a:off x="-3206827" y="2845253"/>
            <a:ext cx="719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3734299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75F06-D4BC-CC45-76BD-F5268D3B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977471-77C9-FF63-1D51-F765DAA129B6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9A48D-A82D-3D53-05B5-390AA761EAC7}"/>
              </a:ext>
            </a:extLst>
          </p:cNvPr>
          <p:cNvSpPr/>
          <p:nvPr/>
        </p:nvSpPr>
        <p:spPr>
          <a:xfrm>
            <a:off x="718457" y="185783"/>
            <a:ext cx="8114992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Obstacles économiques, humains et sociaux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CF10AA-7EEA-ECD5-CB35-D0020770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41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1FEB2D-5A68-7B1C-45F5-2700A8858BC8}"/>
              </a:ext>
            </a:extLst>
          </p:cNvPr>
          <p:cNvSpPr txBox="1"/>
          <p:nvPr/>
        </p:nvSpPr>
        <p:spPr>
          <a:xfrm>
            <a:off x="1306740" y="1208162"/>
            <a:ext cx="103103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Le coût d’un véhicule autonome est estimé beaucoup plus cher qu’un véhicule classique neuf d’ici à 10 ans. </a:t>
            </a:r>
          </a:p>
          <a:p>
            <a:pPr algn="just"/>
            <a:endParaRPr lang="fr-FR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Pour les usagers, ce coût pourra être une barrière non négligeable.</a:t>
            </a:r>
          </a:p>
          <a:p>
            <a:pPr algn="just"/>
            <a:endParaRPr lang="fr-FR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/>
              <a:t>Le véhicule autonome devra également être réparé et maintenu par des personnes qui devront être formées sur ces technologies nouvelles. Il est difficile aujourd’hui d’estimer le coût d’entretien de ces véhicules.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D74065-C5F1-19DC-2E4B-899BDC892A47}"/>
              </a:ext>
            </a:extLst>
          </p:cNvPr>
          <p:cNvSpPr txBox="1"/>
          <p:nvPr/>
        </p:nvSpPr>
        <p:spPr>
          <a:xfrm rot="16200000">
            <a:off x="-3206827" y="2845253"/>
            <a:ext cx="719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 – Défis du domaine des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368834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7E44-234E-CCF9-4D14-AFEEA691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1F834C-16E9-E8F4-6DF9-A74D611F3791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AD6C1-D82E-04AC-F2C5-36F837D598AD}"/>
              </a:ext>
            </a:extLst>
          </p:cNvPr>
          <p:cNvSpPr/>
          <p:nvPr/>
        </p:nvSpPr>
        <p:spPr>
          <a:xfrm>
            <a:off x="718457" y="185783"/>
            <a:ext cx="8114992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Conclusion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F9E8040-FEF3-FB0D-0F5A-8B5FFD12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42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7DE22E-0FB1-9D55-3CEE-70DF9FC44633}"/>
              </a:ext>
            </a:extLst>
          </p:cNvPr>
          <p:cNvSpPr txBox="1"/>
          <p:nvPr/>
        </p:nvSpPr>
        <p:spPr>
          <a:xfrm>
            <a:off x="1240855" y="1731382"/>
            <a:ext cx="10310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 dirty="0"/>
              <a:t>Les avancées technologiques et les investissements engagées laissent présager un avenir proche pour l’utilisation des véhicules autonomes, néanmoins des verrous (réglementation, cybersécurité,...) seront à débloquer pour les voir arriver sur le réseau routier. </a:t>
            </a:r>
          </a:p>
          <a:p>
            <a:pPr algn="just"/>
            <a:endParaRPr lang="fr-F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 dirty="0"/>
              <a:t>L’avantage retiré de la mise en circulation de véhicules autonomes dépendra fortement du statut de ces véhicules : voiture particulière en propriété privée, autopartage, navettes intégrées dans les réseaux de transports collectifs).</a:t>
            </a:r>
          </a:p>
        </p:txBody>
      </p:sp>
    </p:spTree>
    <p:extLst>
      <p:ext uri="{BB962C8B-B14F-4D97-AF65-F5344CB8AC3E}">
        <p14:creationId xmlns:p14="http://schemas.microsoft.com/office/powerpoint/2010/main" val="237564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FEE705-8B19-470A-8505-1A8B99E56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61" y="2397989"/>
            <a:ext cx="2577277" cy="257727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60CB2E-2F70-41FF-B9F5-9EF22DB46A4A}"/>
              </a:ext>
            </a:extLst>
          </p:cNvPr>
          <p:cNvSpPr txBox="1"/>
          <p:nvPr/>
        </p:nvSpPr>
        <p:spPr>
          <a:xfrm>
            <a:off x="3051629" y="1624919"/>
            <a:ext cx="6088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accent2"/>
                </a:solidFill>
              </a:rPr>
              <a:t>Merci de votre attention!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E3F626-0A43-4A2E-847F-67824C19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9D5D2-75C6-44E1-8C95-B32A4179B28A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577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Définition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BE063D0-DC62-4CA1-A6DC-3A68346B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5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7AC38C-5BA4-4E04-B54B-D5DD9E803507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– Présentation des véhicules autonomes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4CFF40-10C3-EF26-8F04-A811BA75A0B8}"/>
              </a:ext>
            </a:extLst>
          </p:cNvPr>
          <p:cNvSpPr txBox="1"/>
          <p:nvPr/>
        </p:nvSpPr>
        <p:spPr>
          <a:xfrm>
            <a:off x="1280861" y="1247294"/>
            <a:ext cx="107144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/>
              <a:t>Un </a:t>
            </a:r>
            <a:r>
              <a:rPr lang="fr-FR" sz="2800" b="1" dirty="0"/>
              <a:t>véhicule autonome </a:t>
            </a:r>
            <a:r>
              <a:rPr lang="fr-FR" sz="2800" dirty="0"/>
              <a:t>est un véhicule (voiture, poids-lourd, navette….) équipé d’un système de pilotage automatique qui lui permet de rouler sans l’intervention d’un être humain dans des conditions réelles de circulation.</a:t>
            </a:r>
            <a:endParaRPr lang="en-US" sz="28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041DB6A-803B-FFED-F615-D8A4C81B1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1" y="3368339"/>
            <a:ext cx="4217438" cy="2780050"/>
          </a:xfrm>
          <a:prstGeom prst="rect">
            <a:avLst/>
          </a:prstGeom>
        </p:spPr>
      </p:pic>
      <p:pic>
        <p:nvPicPr>
          <p:cNvPr id="12290" name="Picture 2" descr="Top 30 Autonomous Vehicle Technology and Car Companies - GreyB">
            <a:extLst>
              <a:ext uri="{FF2B5EF4-FFF2-40B4-BE49-F238E27FC236}">
                <a16:creationId xmlns:a16="http://schemas.microsoft.com/office/drawing/2014/main" id="{0B52F808-5669-8816-EBFC-E1072BEF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1" y="3337256"/>
            <a:ext cx="5451895" cy="28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2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1DC28-BF8C-9D0E-51D1-2B18C533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529B73-6ACF-7E2E-4DBC-A783C570776D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51379-9165-78E9-1991-2D344ED73356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Niveaux d’autonomisation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FE2D0BF-C03A-C047-FC23-1F64E5BF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6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49693E-746B-55A4-5EEC-3EF9BBF1EC1F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– Présentation des véhicules autonomes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588E393-29EF-8AFC-E4FD-016D2AC22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921295"/>
              </p:ext>
            </p:extLst>
          </p:nvPr>
        </p:nvGraphicFramePr>
        <p:xfrm>
          <a:off x="1111173" y="963127"/>
          <a:ext cx="10911138" cy="577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9452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7BBAB-F9D1-ADAB-CEED-B86D8EAD2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27773D-3C33-2F40-E4A6-17A8918DEE3C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1F742-19F9-728F-EA7A-D0E20B398B61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Niveaux d’autonomisation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808C659-EC5D-57B6-E26A-14B5F34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7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71AD75-7BF7-4C3D-8715-443A741FE0F7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– Présentation des véhicules autonomes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E058276E-9686-6147-D20D-6BA34F370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023338"/>
              </p:ext>
            </p:extLst>
          </p:nvPr>
        </p:nvGraphicFramePr>
        <p:xfrm>
          <a:off x="1168194" y="943429"/>
          <a:ext cx="10911138" cy="596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4891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C74A-AEAB-EC84-644B-4B0D9805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3693B-60B3-2B77-E7FA-45872B9DFD8A}"/>
              </a:ext>
            </a:extLst>
          </p:cNvPr>
          <p:cNvSpPr/>
          <p:nvPr/>
        </p:nvSpPr>
        <p:spPr>
          <a:xfrm>
            <a:off x="0" y="0"/>
            <a:ext cx="10842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72644-A1CC-3940-56DC-92AEB920E1FD}"/>
              </a:ext>
            </a:extLst>
          </p:cNvPr>
          <p:cNvSpPr/>
          <p:nvPr/>
        </p:nvSpPr>
        <p:spPr>
          <a:xfrm>
            <a:off x="718457" y="185783"/>
            <a:ext cx="7024914" cy="7576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latin typeface="+mj-lt"/>
              </a:rPr>
              <a:t>Avantages potentiels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1C63973-4132-D117-399B-FD51B08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345" y="6489653"/>
            <a:ext cx="2743200" cy="365125"/>
          </a:xfrm>
        </p:spPr>
        <p:txBody>
          <a:bodyPr/>
          <a:lstStyle/>
          <a:p>
            <a:fld id="{5489D5D2-75C6-44E1-8C95-B32A4179B28A}" type="slidenum">
              <a:rPr lang="fr-FR" smtClean="0"/>
              <a:t>8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D4E288-86D8-32BD-64DF-97363ACAAD70}"/>
              </a:ext>
            </a:extLst>
          </p:cNvPr>
          <p:cNvSpPr txBox="1"/>
          <p:nvPr/>
        </p:nvSpPr>
        <p:spPr>
          <a:xfrm rot="16200000">
            <a:off x="-3137875" y="2631914"/>
            <a:ext cx="719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– Présentation des véhicules autonomes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FDFA51-31A9-5856-8091-EB7EE9C2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7" y="1048853"/>
            <a:ext cx="11107783" cy="57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93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DCB0-041C-CA10-7CE3-B148F523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6F20C31-D135-C719-8DB8-866A5ED6D6B2}"/>
              </a:ext>
            </a:extLst>
          </p:cNvPr>
          <p:cNvSpPr txBox="1"/>
          <p:nvPr/>
        </p:nvSpPr>
        <p:spPr>
          <a:xfrm>
            <a:off x="3511880" y="2754359"/>
            <a:ext cx="8244114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0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Historique des véhicules autonomes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28EFE3-AB04-DF9A-5ED4-A563CFD08146}"/>
              </a:ext>
            </a:extLst>
          </p:cNvPr>
          <p:cNvSpPr txBox="1"/>
          <p:nvPr/>
        </p:nvSpPr>
        <p:spPr>
          <a:xfrm>
            <a:off x="1462315" y="1814285"/>
            <a:ext cx="526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A1B51D-1F5B-4F0C-7320-F80BC1E79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352183"/>
            <a:ext cx="1756488" cy="17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40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dre">
  <a:themeElements>
    <a:clrScheme name="Personnalisé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0000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15347</TotalTime>
  <Words>1486</Words>
  <Application>Microsoft Office PowerPoint</Application>
  <PresentationFormat>Grand écran</PresentationFormat>
  <Paragraphs>230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Adobe Devanagari</vt:lpstr>
      <vt:lpstr>Arial</vt:lpstr>
      <vt:lpstr>Calibri</vt:lpstr>
      <vt:lpstr>Calibri Light</vt:lpstr>
      <vt:lpstr>Corbel</vt:lpstr>
      <vt:lpstr>Wingdings 2</vt:lpstr>
      <vt:lpstr>Thème Office</vt:lpstr>
      <vt:lpstr>Cadre</vt:lpstr>
      <vt:lpstr>Les véhicules autonomes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Algorithmes distribués randomisés</dc:title>
  <dc:creator>Evrard Ambara</dc:creator>
  <cp:lastModifiedBy>Evrard Ambara</cp:lastModifiedBy>
  <cp:revision>348</cp:revision>
  <dcterms:created xsi:type="dcterms:W3CDTF">2018-11-03T18:13:16Z</dcterms:created>
  <dcterms:modified xsi:type="dcterms:W3CDTF">2025-03-12T12:11:57Z</dcterms:modified>
</cp:coreProperties>
</file>